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notesMasterIdLst>
    <p:notesMasterId r:id="rId1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1645920"/>
            <a:ext cx="1218895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spc="300" kern="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 · Phase 1 Research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0" y="2103120"/>
            <a:ext cx="12188952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4800" b="1" dirty="0">
                <a:solidFill>
                  <a:srgbClr val="3B82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Cross-Model</a:t>
            </a:r>
            <a:endParaRPr lang="en-US" sz="4800" dirty="0"/>
          </a:p>
          <a:p>
            <a:pPr algn="ctr" indent="0" marL="0">
              <a:lnSpc>
                <a:spcPct val="110000"/>
              </a:lnSpc>
              <a:buNone/>
            </a:pPr>
            <a:r>
              <a:rPr lang="en-US" sz="4800" b="1" dirty="0">
                <a:solidFill>
                  <a:srgbClr val="3B82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Code Review</a:t>
            </a:r>
            <a:endParaRPr lang="en-US" sz="4800" dirty="0"/>
          </a:p>
        </p:txBody>
      </p:sp>
      <p:sp>
        <p:nvSpPr>
          <p:cNvPr id="4" name="Text 2"/>
          <p:cNvSpPr/>
          <p:nvPr/>
        </p:nvSpPr>
        <p:spPr>
          <a:xfrm>
            <a:off x="1828800" y="3749040"/>
            <a:ext cx="8531352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Using Claude + GPT/Codex to audit each other's code —</a:t>
            </a:r>
            <a:endParaRPr lang="en-US" sz="1400" dirty="0"/>
          </a:p>
          <a:p>
            <a:pPr algn="ctr" indent="0" marL="0">
              <a:buNone/>
            </a:pPr>
            <a:r>
              <a:rPr lang="en-US" sz="14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research findings, SOP, and implementation roadmap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0" y="4754880"/>
            <a:ext cx="1218895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spc="100" kern="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Research    SOP    Evaluation    Documentation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February 2026 · Veritas [claude-opus-4-5]</a:t>
            </a:r>
            <a:endParaRPr lang="en-US" sz="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RESEARCH FINDING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731520" y="54864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Existing Tools &amp; Industry Practices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188720"/>
            <a:ext cx="3474720" cy="2011680"/>
          </a:xfrm>
          <a:prstGeom prst="roundRect">
            <a:avLst>
              <a:gd name="adj" fmla="val 4545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14400" y="128016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CodeRabbit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914400" y="1554480"/>
            <a:ext cx="31089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$12-15/user/mo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914400" y="192024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GPT-4o primary, Claude experimental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914400" y="2212848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GitHub/GitLab/Azure DevOps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914400" y="2505456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Automated PR comments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480560" y="1188720"/>
            <a:ext cx="3474720" cy="2011680"/>
          </a:xfrm>
          <a:prstGeom prst="roundRect">
            <a:avLst>
              <a:gd name="adj" fmla="val 4545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663440" y="128016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Qodo (CodiumAI)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4663440" y="1554480"/>
            <a:ext cx="31089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$19/user/mo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4663440" y="192024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Multi-model (GPT-4o + Claude)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663440" y="2212848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Strong test coverage analysis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4663440" y="2505456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Less mature cross-model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8229600" y="1188720"/>
            <a:ext cx="3474720" cy="2011680"/>
          </a:xfrm>
          <a:prstGeom prst="roundRect">
            <a:avLst>
              <a:gd name="adj" fmla="val 4545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8412480" y="128016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Kody (Kodus)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8412480" y="1554480"/>
            <a:ext cx="31089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Agentic pipeline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8412480" y="192024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Filters LLM noise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8412480" y="2212848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Outperforms raw LLMs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8412480" y="2505456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Custom orchestration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731520" y="3474720"/>
            <a:ext cx="10698480" cy="731520"/>
          </a:xfrm>
          <a:prstGeom prst="roundRect">
            <a:avLst>
              <a:gd name="adj" fmla="val 12500"/>
            </a:avLst>
          </a:prstGeom>
          <a:solidFill>
            <a:srgbClr val="1A2332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1005840" y="3566160"/>
            <a:ext cx="10149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🏆  Key insight from Kody benchmarks: Custom orchestration outperforms raw single-model reviews. Our multi-model approach with human-in-the-loop is the right architecture.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731520" y="4480560"/>
            <a:ext cx="5120640" cy="1371600"/>
          </a:xfrm>
          <a:prstGeom prst="roundRect">
            <a:avLst>
              <a:gd name="adj" fmla="val 6667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005840" y="457200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Academic Findings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1005840" y="4892040"/>
            <a:ext cx="45720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GPT-4o: 68.5% accuracy (Bilkent, 2025)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1005840" y="5129784"/>
            <a:ext cx="45720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10-13% regression rate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1005840" y="5367528"/>
            <a:ext cx="45720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Context improves accuracy by 12.8%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1005840" y="5605272"/>
            <a:ext cx="45720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LLMs predict future risks, not just current bugs</a:t>
            </a:r>
            <a:endParaRPr lang="en-US" sz="900" dirty="0"/>
          </a:p>
        </p:txBody>
      </p:sp>
      <p:sp>
        <p:nvSpPr>
          <p:cNvPr id="30" name="Shape 28"/>
          <p:cNvSpPr/>
          <p:nvPr/>
        </p:nvSpPr>
        <p:spPr>
          <a:xfrm>
            <a:off x="6309360" y="4480560"/>
            <a:ext cx="5120640" cy="1371600"/>
          </a:xfrm>
          <a:prstGeom prst="roundRect">
            <a:avLst>
              <a:gd name="adj" fmla="val 6667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583680" y="457200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Our Advantage</a:t>
            </a:r>
            <a:endParaRPr lang="en-US" sz="1200" dirty="0"/>
          </a:p>
        </p:txBody>
      </p:sp>
      <p:sp>
        <p:nvSpPr>
          <p:cNvPr id="32" name="Text 30"/>
          <p:cNvSpPr/>
          <p:nvPr/>
        </p:nvSpPr>
        <p:spPr>
          <a:xfrm>
            <a:off x="6583680" y="4892040"/>
            <a:ext cx="45720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Custom orchestration (like Kody, but our models)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6583680" y="5129784"/>
            <a:ext cx="45720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Human-in-the-loop for Critical/High</a:t>
            </a:r>
            <a:endParaRPr lang="en-US" sz="900" dirty="0"/>
          </a:p>
        </p:txBody>
      </p:sp>
      <p:sp>
        <p:nvSpPr>
          <p:cNvPr id="34" name="Text 32"/>
          <p:cNvSpPr/>
          <p:nvPr/>
        </p:nvSpPr>
        <p:spPr>
          <a:xfrm>
            <a:off x="6583680" y="5367528"/>
            <a:ext cx="45720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Multi-model complementarity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6583680" y="5605272"/>
            <a:ext cx="45720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Cost: $77/yr vs $144-228/yr (commercial)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37" name="Text 35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RF-001a · Research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NEXT STEPS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731520" y="54864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2 — Audit Plan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731520" y="1005840"/>
            <a:ext cx="914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Shaped by Phase 1 findings. Awaiting approval to proceed.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914400" y="1737360"/>
            <a:ext cx="137160" cy="137160"/>
          </a:xfrm>
          <a:prstGeom prst="ellipse">
            <a:avLst/>
          </a:prstGeom>
          <a:solidFill>
            <a:srgbClr val="3B82F6"/>
          </a:solidFill>
          <a:ln/>
        </p:spPr>
      </p:sp>
      <p:sp>
        <p:nvSpPr>
          <p:cNvPr id="6" name="Shape 4"/>
          <p:cNvSpPr/>
          <p:nvPr/>
        </p:nvSpPr>
        <p:spPr>
          <a:xfrm>
            <a:off x="960120" y="1874520"/>
            <a:ext cx="36576" cy="1005840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7" name="Shape 5"/>
          <p:cNvSpPr/>
          <p:nvPr/>
        </p:nvSpPr>
        <p:spPr>
          <a:xfrm>
            <a:off x="1371600" y="1554480"/>
            <a:ext cx="9601200" cy="914400"/>
          </a:xfrm>
          <a:prstGeom prst="roundRect">
            <a:avLst>
              <a:gd name="adj" fmla="val 10000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554480" y="1600200"/>
            <a:ext cx="4572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spc="100" kern="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2A — Codex Audits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1554480" y="1828800"/>
            <a:ext cx="914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RF-001e: Codex audits Veritas Kanban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1554480" y="2103120"/>
            <a:ext cx="914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Full codebase review by GPT-5.2-codex. Focus: security, performance, architecture.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914400" y="2880360"/>
            <a:ext cx="137160" cy="137160"/>
          </a:xfrm>
          <a:prstGeom prst="ellipse">
            <a:avLst/>
          </a:prstGeom>
          <a:solidFill>
            <a:srgbClr val="3B82F6"/>
          </a:solidFill>
          <a:ln/>
        </p:spPr>
      </p:sp>
      <p:sp>
        <p:nvSpPr>
          <p:cNvPr id="12" name="Shape 10"/>
          <p:cNvSpPr/>
          <p:nvPr/>
        </p:nvSpPr>
        <p:spPr>
          <a:xfrm>
            <a:off x="960120" y="3017520"/>
            <a:ext cx="36576" cy="1005840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13" name="Shape 11"/>
          <p:cNvSpPr/>
          <p:nvPr/>
        </p:nvSpPr>
        <p:spPr>
          <a:xfrm>
            <a:off x="1371600" y="2697480"/>
            <a:ext cx="9601200" cy="914400"/>
          </a:xfrm>
          <a:prstGeom prst="roundRect">
            <a:avLst>
              <a:gd name="adj" fmla="val 10000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554480" y="2743200"/>
            <a:ext cx="4572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spc="100" kern="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2A — Codex Audits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1554480" y="2971800"/>
            <a:ext cx="914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RF-001f: Codex audits Clawd/OpenBot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1554480" y="3246120"/>
            <a:ext cx="914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Scripts, skills, config, automation code. Focus: credential handling, error recovery.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914400" y="4023360"/>
            <a:ext cx="137160" cy="137160"/>
          </a:xfrm>
          <a:prstGeom prst="ellipse">
            <a:avLst/>
          </a:prstGeom>
          <a:solidFill>
            <a:srgbClr val="3B82F6"/>
          </a:solidFill>
          <a:ln/>
        </p:spPr>
      </p:sp>
      <p:sp>
        <p:nvSpPr>
          <p:cNvPr id="18" name="Shape 16"/>
          <p:cNvSpPr/>
          <p:nvPr/>
        </p:nvSpPr>
        <p:spPr>
          <a:xfrm>
            <a:off x="960120" y="4160520"/>
            <a:ext cx="36576" cy="1005840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19" name="Shape 17"/>
          <p:cNvSpPr/>
          <p:nvPr/>
        </p:nvSpPr>
        <p:spPr>
          <a:xfrm>
            <a:off x="1371600" y="3840480"/>
            <a:ext cx="9601200" cy="914400"/>
          </a:xfrm>
          <a:prstGeom prst="roundRect">
            <a:avLst>
              <a:gd name="adj" fmla="val 10000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554480" y="3886200"/>
            <a:ext cx="4572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spc="100" kern="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2B — Claude Audits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1554480" y="4114800"/>
            <a:ext cx="914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RF-001g: Claude audits Codex-written code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1554480" y="4389120"/>
            <a:ext cx="914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Identify GPT-authored code via git history. Review for security, type safety, edge cases.</a:t>
            </a:r>
            <a:endParaRPr lang="en-US" sz="1000" dirty="0"/>
          </a:p>
        </p:txBody>
      </p:sp>
      <p:sp>
        <p:nvSpPr>
          <p:cNvPr id="23" name="Shape 21"/>
          <p:cNvSpPr/>
          <p:nvPr/>
        </p:nvSpPr>
        <p:spPr>
          <a:xfrm>
            <a:off x="914400" y="5166360"/>
            <a:ext cx="137160" cy="137160"/>
          </a:xfrm>
          <a:prstGeom prst="ellipse">
            <a:avLst/>
          </a:prstGeom>
          <a:solidFill>
            <a:srgbClr val="3B82F6"/>
          </a:solidFill>
          <a:ln/>
        </p:spPr>
      </p:sp>
      <p:sp>
        <p:nvSpPr>
          <p:cNvPr id="24" name="Shape 22"/>
          <p:cNvSpPr/>
          <p:nvPr/>
        </p:nvSpPr>
        <p:spPr>
          <a:xfrm>
            <a:off x="1371600" y="4983480"/>
            <a:ext cx="9601200" cy="914400"/>
          </a:xfrm>
          <a:prstGeom prst="roundRect">
            <a:avLst>
              <a:gd name="adj" fmla="val 10000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554480" y="5029200"/>
            <a:ext cx="4572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spc="100" kern="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3 — Deliverables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1554480" y="5257800"/>
            <a:ext cx="914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RF-001h/i/j: Executive Summary + Presentation + Obsidian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1554480" y="5532120"/>
            <a:ext cx="914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Compile all findings. Build polished presentation. Document everything.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 · Phase 2 Plan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ROADMAP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731520" y="54864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Long-Term Implementation Roadmap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188720"/>
            <a:ext cx="3474720" cy="3291840"/>
          </a:xfrm>
          <a:prstGeom prst="roundRect">
            <a:avLst>
              <a:gd name="adj" fmla="val 2778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777240" y="1188720"/>
            <a:ext cx="3383280" cy="36576"/>
          </a:xfrm>
          <a:prstGeom prst="rect">
            <a:avLst/>
          </a:prstGeom>
          <a:solidFill>
            <a:srgbClr val="3B82F6"/>
          </a:solidFill>
          <a:ln/>
        </p:spPr>
      </p:sp>
      <p:sp>
        <p:nvSpPr>
          <p:cNvPr id="6" name="Text 4"/>
          <p:cNvSpPr/>
          <p:nvPr/>
        </p:nvSpPr>
        <p:spPr>
          <a:xfrm>
            <a:off x="914400" y="1325880"/>
            <a:ext cx="31089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3B82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1 — Now ✅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14400" y="1645920"/>
            <a:ext cx="31089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Establish Process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914400" y="201168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Human-in-the-loop workflow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914400" y="233172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PR-level full-file reviews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914400" y="265176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Complementary model pairing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914400" y="297180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Standardized output format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914400" y="329184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SOP documented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4480560" y="1188720"/>
            <a:ext cx="3474720" cy="3291840"/>
          </a:xfrm>
          <a:prstGeom prst="roundRect">
            <a:avLst>
              <a:gd name="adj" fmla="val 2778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4526280" y="1188720"/>
            <a:ext cx="3383280" cy="36576"/>
          </a:xfrm>
          <a:prstGeom prst="rect">
            <a:avLst/>
          </a:prstGeom>
          <a:solidFill>
            <a:srgbClr val="F59E0B"/>
          </a:solidFill>
          <a:ln/>
        </p:spPr>
      </p:sp>
      <p:sp>
        <p:nvSpPr>
          <p:cNvPr id="15" name="Text 13"/>
          <p:cNvSpPr/>
          <p:nvPr/>
        </p:nvSpPr>
        <p:spPr>
          <a:xfrm>
            <a:off x="4663440" y="1325880"/>
            <a:ext cx="31089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2 — 3-6 Months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4663440" y="1645920"/>
            <a:ext cx="31089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Refine &amp; Optimize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4663440" y="201168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Findings database for tracking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4663440" y="233172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Tune prompts from real data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4663440" y="265176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Auto-fix Low/Info findings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4663440" y="297180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Third model for tie-breaking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4663440" y="329184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VK MVP enhancement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8229600" y="1188720"/>
            <a:ext cx="3474720" cy="3291840"/>
          </a:xfrm>
          <a:prstGeom prst="roundRect">
            <a:avLst>
              <a:gd name="adj" fmla="val 2778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8275320" y="1188720"/>
            <a:ext cx="3383280" cy="36576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24" name="Text 22"/>
          <p:cNvSpPr/>
          <p:nvPr/>
        </p:nvSpPr>
        <p:spPr>
          <a:xfrm>
            <a:off x="8412480" y="1325880"/>
            <a:ext cx="31089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3 — 6-12 Months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8412480" y="1645920"/>
            <a:ext cx="31089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Scale &amp; Integrate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8412480" y="201168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CI/CD blocking on Critical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8412480" y="233172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Quarterly full-repo audits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8412480" y="265176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Custom review agents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8412480" y="297180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Community PR auto-review</a:t>
            </a:r>
            <a:endParaRPr lang="en-US" sz="1000" dirty="0"/>
          </a:p>
        </p:txBody>
      </p:sp>
      <p:sp>
        <p:nvSpPr>
          <p:cNvPr id="30" name="Text 28"/>
          <p:cNvSpPr/>
          <p:nvPr/>
        </p:nvSpPr>
        <p:spPr>
          <a:xfrm>
            <a:off x="8412480" y="329184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Cross-project patterns DB</a:t>
            </a:r>
            <a:endParaRPr lang="en-US" sz="1000" dirty="0"/>
          </a:p>
        </p:txBody>
      </p:sp>
      <p:sp>
        <p:nvSpPr>
          <p:cNvPr id="31" name="Shape 29"/>
          <p:cNvSpPr/>
          <p:nvPr/>
        </p:nvSpPr>
        <p:spPr>
          <a:xfrm>
            <a:off x="731520" y="4754880"/>
            <a:ext cx="10698480" cy="822960"/>
          </a:xfrm>
          <a:prstGeom prst="roundRect">
            <a:avLst>
              <a:gd name="adj" fmla="val 11111"/>
            </a:avLst>
          </a:prstGeom>
          <a:solidFill>
            <a:srgbClr val="1A2332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1005840" y="4846320"/>
            <a:ext cx="101498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📈  The vision: Every line of AI-generated code gets reviewed by a different AI, validated by a human, and tracked in a findings database. Over time, the system learns which models are best at what — and gets smarter about delegation.</a:t>
            </a:r>
            <a:endParaRPr lang="en-US" sz="1100" dirty="0"/>
          </a:p>
        </p:txBody>
      </p:sp>
      <p:sp>
        <p:nvSpPr>
          <p:cNvPr id="33" name="Text 31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34" name="Text 32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 · Roadmap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914400"/>
            <a:ext cx="12188952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1 Complete — Decision Points</a:t>
            </a:r>
            <a:endParaRPr lang="en-US" sz="3200" dirty="0"/>
          </a:p>
        </p:txBody>
      </p:sp>
      <p:sp>
        <p:nvSpPr>
          <p:cNvPr id="3" name="Shape 1"/>
          <p:cNvSpPr/>
          <p:nvPr/>
        </p:nvSpPr>
        <p:spPr>
          <a:xfrm>
            <a:off x="1828800" y="2011680"/>
            <a:ext cx="8531352" cy="1097280"/>
          </a:xfrm>
          <a:prstGeom prst="roundRect">
            <a:avLst>
              <a:gd name="adj" fmla="val 8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2103120" y="2103120"/>
            <a:ext cx="79552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1. Approve Phase 2 Audit Approach?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103120" y="2514600"/>
            <a:ext cx="79552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 SOP + prompt templates to run Codex against VK and Clawd codebases. Claude reviews any Codex-written code.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1828800" y="3291840"/>
            <a:ext cx="8531352" cy="1097280"/>
          </a:xfrm>
          <a:prstGeom prst="roundRect">
            <a:avLst>
              <a:gd name="adj" fmla="val 8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2103120" y="3383280"/>
            <a:ext cx="79552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2. VK Enhancement — Now or Later?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2103120" y="3794760"/>
            <a:ext cx="79552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MVP: Add reviewerAgent + reviewStatus fields. Can proceed manually without it, but enhancement enables automation.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1828800" y="4572000"/>
            <a:ext cx="8531352" cy="1097280"/>
          </a:xfrm>
          <a:prstGeom prst="roundRect">
            <a:avLst>
              <a:gd name="adj" fmla="val 8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2103120" y="4663440"/>
            <a:ext cx="79552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3. Which Model for VK Audit?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2103120" y="5074920"/>
            <a:ext cx="79552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Recommendation: gpt-5.2 for broad review, gpt-5.2-codex for code-specific deep dive. Run both if budget allows.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0" y="5760720"/>
            <a:ext cx="1218895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1 Deliverables: 4 documents · 120KB · Obsidian + Engram + Workspace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0" y="6035040"/>
            <a:ext cx="1218895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Refactoring Sprint: RF-001 (master) + 10 subtasks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February 2026 · Veritas [claude-opus-4-5]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 name="Slide 1">
    <p:bg>
      <p:bgPr>
        <a:solidFill>
          <a:srgbClr val="0A0A0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1828800"/>
            <a:ext cx="100584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RF-002: Cross-Model Code Audit</a:t>
            </a:r>
            <a:endParaRPr lang="en-US" sz="4000" dirty="0"/>
          </a:p>
        </p:txBody>
      </p:sp>
      <p:sp>
        <p:nvSpPr>
          <p:cNvPr id="3" name="Text 1"/>
          <p:cNvSpPr/>
          <p:nvPr/>
        </p:nvSpPr>
        <p:spPr>
          <a:xfrm>
            <a:off x="731520" y="2926080"/>
            <a:ext cx="10058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Veritas Kanban — Full Codebase Security &amp; Quality Review</a:t>
            </a:r>
            <a:endParaRPr lang="en-US" sz="1800" dirty="0"/>
          </a:p>
        </p:txBody>
      </p:sp>
      <p:sp>
        <p:nvSpPr>
          <p:cNvPr id="4" name="Shape 2"/>
          <p:cNvSpPr/>
          <p:nvPr/>
        </p:nvSpPr>
        <p:spPr>
          <a:xfrm>
            <a:off x="731520" y="3657600"/>
            <a:ext cx="731520" cy="36576"/>
          </a:xfrm>
          <a:prstGeom prst="rect">
            <a:avLst>
              <a:gd name="adj" fmla="val 50000"/>
            </a:avLst>
          </a:prstGeom>
          <a:solidFill>
            <a:srgbClr val="8B5CF6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4023360"/>
            <a:ext cx="9144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Auditor: GPT-5.2 Codex</a:t>
            </a:r>
            <a:pPr indent="0" marL="0">
              <a:buNone/>
            </a:pPr>
            <a:r>
              <a:rPr lang="en-US" sz="1000" dirty="0">
                <a:solidFill>
                  <a:srgbClr val="000000"/>
                </a:solidFill>
              </a:rPr>
              <a:t>    </a:t>
            </a:r>
            <a:pPr indent="0" marL="0">
              <a:buNone/>
            </a:pPr>
            <a:r>
              <a:rPr lang="en-US" sz="1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Reviewer: Claude Opus 4.5</a:t>
            </a:r>
            <a:pPr indent="0" marL="0">
              <a:buNone/>
            </a:pPr>
            <a:r>
              <a:rPr lang="en-US" sz="1000" dirty="0">
                <a:solidFill>
                  <a:srgbClr val="000000"/>
                </a:solidFill>
              </a:rPr>
              <a:t>    </a:t>
            </a:r>
            <a:pPr indent="0" marL="0">
              <a:buNone/>
            </a:pPr>
            <a:r>
              <a:rPr lang="en-US" sz="1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February 2, 2026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9144000" y="6217920"/>
            <a:ext cx="2286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Digital Meld</a:t>
            </a:r>
            <a:endParaRPr lang="en-US" sz="1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 name="Slide 2">
    <p:bg>
      <p:bgPr>
        <a:solidFill>
          <a:srgbClr val="0A0A0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91440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Audit Overview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7315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315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331</a:t>
            </a:r>
            <a:endParaRPr lang="en-US" sz="3200" dirty="0"/>
          </a:p>
        </p:txBody>
      </p:sp>
      <p:sp>
        <p:nvSpPr>
          <p:cNvPr id="5" name="Text 3"/>
          <p:cNvSpPr/>
          <p:nvPr/>
        </p:nvSpPr>
        <p:spPr>
          <a:xfrm>
            <a:off x="7315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Files Audited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34747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34747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55,300</a:t>
            </a:r>
            <a:endParaRPr lang="en-US" sz="3200" dirty="0"/>
          </a:p>
        </p:txBody>
      </p:sp>
      <p:sp>
        <p:nvSpPr>
          <p:cNvPr id="8" name="Text 6"/>
          <p:cNvSpPr/>
          <p:nvPr/>
        </p:nvSpPr>
        <p:spPr>
          <a:xfrm>
            <a:off x="34747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Lines of Code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62179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2179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39</a:t>
            </a:r>
            <a:endParaRPr lang="en-US" sz="3200" dirty="0"/>
          </a:p>
        </p:txBody>
      </p:sp>
      <p:sp>
        <p:nvSpPr>
          <p:cNvPr id="11" name="Text 9"/>
          <p:cNvSpPr/>
          <p:nvPr/>
        </p:nvSpPr>
        <p:spPr>
          <a:xfrm>
            <a:off x="62179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Confirmed Findings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89611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9611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91%</a:t>
            </a:r>
            <a:endParaRPr lang="en-US" sz="3200" dirty="0"/>
          </a:p>
        </p:txBody>
      </p:sp>
      <p:sp>
        <p:nvSpPr>
          <p:cNvPr id="14" name="Text 12"/>
          <p:cNvSpPr/>
          <p:nvPr/>
        </p:nvSpPr>
        <p:spPr>
          <a:xfrm>
            <a:off x="89611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Codex Accuracy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731520" y="256032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Layers Covered</a:t>
            </a:r>
            <a:endParaRPr lang="en-US" sz="1400" dirty="0"/>
          </a:p>
        </p:txBody>
      </p:sp>
      <p:graphicFrame>
        <p:nvGraphicFramePr>
          <p:cNvPr id="3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3017520"/>
          <a:ext cx="5029200" cy="914400"/>
        </p:xfrm>
        <a:graphic>
          <a:graphicData uri="http://schemas.openxmlformats.org/drawingml/2006/table">
            <a:tbl>
              <a:tblPr/>
              <a:tblGrid>
                <a:gridCol w="1463040"/>
                <a:gridCol w="914400"/>
                <a:gridCol w="1097280"/>
                <a:gridCol w="91440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8B5CF6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Layer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2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8B5CF6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Files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2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8B5CF6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Lines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2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8B5CF6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Findings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2E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Server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119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24,100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21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Web (React)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182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29,400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15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Shared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30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1,800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</a:tr>
            </a:tbl>
          </a:graphicData>
        </a:graphic>
      </p:graphicFrame>
      <p:sp>
        <p:nvSpPr>
          <p:cNvPr id="17" name="Text 14"/>
          <p:cNvSpPr/>
          <p:nvPr/>
        </p:nvSpPr>
        <p:spPr>
          <a:xfrm>
            <a:off x="6400800" y="256032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Methodology</a:t>
            </a:r>
            <a:endParaRPr lang="en-US" sz="1400" dirty="0"/>
          </a:p>
        </p:txBody>
      </p:sp>
      <p:sp>
        <p:nvSpPr>
          <p:cNvPr id="18" name="Text 15"/>
          <p:cNvSpPr/>
          <p:nvPr/>
        </p:nvSpPr>
        <p:spPr>
          <a:xfrm>
            <a:off x="6400800" y="3063240"/>
            <a:ext cx="5029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8 parallel Codex audit batches</a:t>
            </a:r>
            <a:endParaRPr lang="en-US" sz="1100" dirty="0"/>
          </a:p>
        </p:txBody>
      </p:sp>
      <p:sp>
        <p:nvSpPr>
          <p:cNvPr id="19" name="Text 16"/>
          <p:cNvSpPr/>
          <p:nvPr/>
        </p:nvSpPr>
        <p:spPr>
          <a:xfrm>
            <a:off x="6400800" y="3429000"/>
            <a:ext cx="5029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Opus cross-model review of every finding</a:t>
            </a:r>
            <a:endParaRPr lang="en-US" sz="1100" dirty="0"/>
          </a:p>
        </p:txBody>
      </p:sp>
      <p:sp>
        <p:nvSpPr>
          <p:cNvPr id="20" name="Text 17"/>
          <p:cNvSpPr/>
          <p:nvPr/>
        </p:nvSpPr>
        <p:spPr>
          <a:xfrm>
            <a:off x="6400800" y="3794760"/>
            <a:ext cx="5029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RF-001b SOP compliance</a:t>
            </a:r>
            <a:endParaRPr lang="en-US" sz="1100" dirty="0"/>
          </a:p>
        </p:txBody>
      </p:sp>
      <p:sp>
        <p:nvSpPr>
          <p:cNvPr id="21" name="Text 18"/>
          <p:cNvSpPr/>
          <p:nvPr/>
        </p:nvSpPr>
        <p:spPr>
          <a:xfrm>
            <a:off x="6400800" y="4160520"/>
            <a:ext cx="5029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~35 minutes total execution</a:t>
            </a:r>
            <a:endParaRPr lang="en-US" sz="1100" dirty="0"/>
          </a:p>
        </p:txBody>
      </p:sp>
      <p:sp>
        <p:nvSpPr>
          <p:cNvPr id="22" name="Text 19"/>
          <p:cNvSpPr/>
          <p:nvPr/>
        </p:nvSpPr>
        <p:spPr>
          <a:xfrm>
            <a:off x="6400800" y="4526280"/>
            <a:ext cx="5029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68 test files excluded (separate initiative)</a:t>
            </a:r>
            <a:endParaRPr lang="en-US" sz="11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 name="Slide 3">
    <p:bg>
      <p:bgPr>
        <a:solidFill>
          <a:srgbClr val="0A0A0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91440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Findings by Severity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7315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77240" y="1188720"/>
            <a:ext cx="2377440" cy="36576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3200" dirty="0"/>
          </a:p>
        </p:txBody>
      </p:sp>
      <p:sp>
        <p:nvSpPr>
          <p:cNvPr id="6" name="Text 4"/>
          <p:cNvSpPr/>
          <p:nvPr/>
        </p:nvSpPr>
        <p:spPr>
          <a:xfrm>
            <a:off x="7315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34747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3520440" y="1188720"/>
            <a:ext cx="2377440" cy="36576"/>
          </a:xfrm>
          <a:prstGeom prst="rect">
            <a:avLst/>
          </a:prstGeom>
          <a:solidFill>
            <a:srgbClr val="F59E0B"/>
          </a:solidFill>
          <a:ln/>
        </p:spPr>
      </p:sp>
      <p:sp>
        <p:nvSpPr>
          <p:cNvPr id="9" name="Text 7"/>
          <p:cNvSpPr/>
          <p:nvPr/>
        </p:nvSpPr>
        <p:spPr>
          <a:xfrm>
            <a:off x="34747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16</a:t>
            </a:r>
            <a:endParaRPr lang="en-US" sz="3200" dirty="0"/>
          </a:p>
        </p:txBody>
      </p:sp>
      <p:sp>
        <p:nvSpPr>
          <p:cNvPr id="10" name="Text 8"/>
          <p:cNvSpPr/>
          <p:nvPr/>
        </p:nvSpPr>
        <p:spPr>
          <a:xfrm>
            <a:off x="34747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Medium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62179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6263640" y="1188720"/>
            <a:ext cx="2377440" cy="36576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13" name="Text 11"/>
          <p:cNvSpPr/>
          <p:nvPr/>
        </p:nvSpPr>
        <p:spPr>
          <a:xfrm>
            <a:off x="62179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19</a:t>
            </a:r>
            <a:endParaRPr lang="en-US" sz="3200" dirty="0"/>
          </a:p>
        </p:txBody>
      </p:sp>
      <p:sp>
        <p:nvSpPr>
          <p:cNvPr id="14" name="Text 12"/>
          <p:cNvSpPr/>
          <p:nvPr/>
        </p:nvSpPr>
        <p:spPr>
          <a:xfrm>
            <a:off x="62179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Low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89611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9006840" y="1188720"/>
            <a:ext cx="2377440" cy="36576"/>
          </a:xfrm>
          <a:prstGeom prst="rect">
            <a:avLst/>
          </a:prstGeom>
          <a:solidFill>
            <a:srgbClr val="3B82F6"/>
          </a:solidFill>
          <a:ln/>
        </p:spPr>
      </p:sp>
      <p:sp>
        <p:nvSpPr>
          <p:cNvPr id="17" name="Text 15"/>
          <p:cNvSpPr/>
          <p:nvPr/>
        </p:nvSpPr>
        <p:spPr>
          <a:xfrm>
            <a:off x="89611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3B82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</a:t>
            </a:r>
            <a:endParaRPr lang="en-US" sz="3200" dirty="0"/>
          </a:p>
        </p:txBody>
      </p:sp>
      <p:sp>
        <p:nvSpPr>
          <p:cNvPr id="18" name="Text 16"/>
          <p:cNvSpPr/>
          <p:nvPr/>
        </p:nvSpPr>
        <p:spPr>
          <a:xfrm>
            <a:off x="89611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Critical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731520" y="2560320"/>
            <a:ext cx="4572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By Category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731520" y="3108960"/>
            <a:ext cx="1097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State Mgmt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1920240" y="313639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1A1A2E"/>
          </a:solidFill>
          <a:ln/>
        </p:spPr>
      </p:sp>
      <p:sp>
        <p:nvSpPr>
          <p:cNvPr id="22" name="Shape 20"/>
          <p:cNvSpPr/>
          <p:nvPr/>
        </p:nvSpPr>
        <p:spPr>
          <a:xfrm>
            <a:off x="1920240" y="313639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8B5CF6"/>
          </a:solidFill>
          <a:ln/>
        </p:spPr>
      </p:sp>
      <p:sp>
        <p:nvSpPr>
          <p:cNvPr id="23" name="Text 21"/>
          <p:cNvSpPr/>
          <p:nvPr/>
        </p:nvSpPr>
        <p:spPr>
          <a:xfrm>
            <a:off x="1965960" y="3108960"/>
            <a:ext cx="8961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731520" y="3520440"/>
            <a:ext cx="1097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Security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1920240" y="354787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1A1A2E"/>
          </a:solidFill>
          <a:ln/>
        </p:spPr>
      </p:sp>
      <p:sp>
        <p:nvSpPr>
          <p:cNvPr id="26" name="Shape 24"/>
          <p:cNvSpPr/>
          <p:nvPr/>
        </p:nvSpPr>
        <p:spPr>
          <a:xfrm>
            <a:off x="1920240" y="3547872"/>
            <a:ext cx="6789420" cy="256032"/>
          </a:xfrm>
          <a:prstGeom prst="roundRect">
            <a:avLst>
              <a:gd name="adj" fmla="val 17857"/>
            </a:avLst>
          </a:prstGeom>
          <a:solidFill>
            <a:srgbClr val="EF4444"/>
          </a:solidFill>
          <a:ln/>
        </p:spPr>
      </p:sp>
      <p:sp>
        <p:nvSpPr>
          <p:cNvPr id="27" name="Text 25"/>
          <p:cNvSpPr/>
          <p:nvPr/>
        </p:nvSpPr>
        <p:spPr>
          <a:xfrm>
            <a:off x="1965960" y="3520440"/>
            <a:ext cx="66979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731520" y="3931920"/>
            <a:ext cx="1097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Reliability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1920240" y="395935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1A1A2E"/>
          </a:solidFill>
          <a:ln/>
        </p:spPr>
      </p:sp>
      <p:sp>
        <p:nvSpPr>
          <p:cNvPr id="30" name="Shape 28"/>
          <p:cNvSpPr/>
          <p:nvPr/>
        </p:nvSpPr>
        <p:spPr>
          <a:xfrm>
            <a:off x="1920240" y="3959352"/>
            <a:ext cx="6035040" cy="256032"/>
          </a:xfrm>
          <a:prstGeom prst="roundRect">
            <a:avLst>
              <a:gd name="adj" fmla="val 17857"/>
            </a:avLst>
          </a:prstGeom>
          <a:solidFill>
            <a:srgbClr val="F59E0B"/>
          </a:solidFill>
          <a:ln/>
        </p:spPr>
      </p:sp>
      <p:sp>
        <p:nvSpPr>
          <p:cNvPr id="31" name="Text 29"/>
          <p:cNvSpPr/>
          <p:nvPr/>
        </p:nvSpPr>
        <p:spPr>
          <a:xfrm>
            <a:off x="1965960" y="3931920"/>
            <a:ext cx="5943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731520" y="4343400"/>
            <a:ext cx="1097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Performance</a:t>
            </a:r>
            <a:endParaRPr lang="en-US" sz="1000" dirty="0"/>
          </a:p>
        </p:txBody>
      </p:sp>
      <p:sp>
        <p:nvSpPr>
          <p:cNvPr id="33" name="Shape 31"/>
          <p:cNvSpPr/>
          <p:nvPr/>
        </p:nvSpPr>
        <p:spPr>
          <a:xfrm>
            <a:off x="1920240" y="437083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1A1A2E"/>
          </a:solidFill>
          <a:ln/>
        </p:spPr>
      </p:sp>
      <p:sp>
        <p:nvSpPr>
          <p:cNvPr id="34" name="Shape 32"/>
          <p:cNvSpPr/>
          <p:nvPr/>
        </p:nvSpPr>
        <p:spPr>
          <a:xfrm>
            <a:off x="1920240" y="4370832"/>
            <a:ext cx="5280660" cy="256032"/>
          </a:xfrm>
          <a:prstGeom prst="roundRect">
            <a:avLst>
              <a:gd name="adj" fmla="val 17857"/>
            </a:avLst>
          </a:prstGeom>
          <a:solidFill>
            <a:srgbClr val="06B6D4"/>
          </a:solidFill>
          <a:ln/>
        </p:spPr>
      </p:sp>
      <p:sp>
        <p:nvSpPr>
          <p:cNvPr id="35" name="Text 33"/>
          <p:cNvSpPr/>
          <p:nvPr/>
        </p:nvSpPr>
        <p:spPr>
          <a:xfrm>
            <a:off x="1965960" y="4343400"/>
            <a:ext cx="51892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1000" dirty="0"/>
          </a:p>
        </p:txBody>
      </p:sp>
      <p:sp>
        <p:nvSpPr>
          <p:cNvPr id="36" name="Text 34"/>
          <p:cNvSpPr/>
          <p:nvPr/>
        </p:nvSpPr>
        <p:spPr>
          <a:xfrm>
            <a:off x="731520" y="4754880"/>
            <a:ext cx="1097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Accessibility</a:t>
            </a:r>
            <a:endParaRPr lang="en-US" sz="1000" dirty="0"/>
          </a:p>
        </p:txBody>
      </p:sp>
      <p:sp>
        <p:nvSpPr>
          <p:cNvPr id="37" name="Shape 35"/>
          <p:cNvSpPr/>
          <p:nvPr/>
        </p:nvSpPr>
        <p:spPr>
          <a:xfrm>
            <a:off x="1920240" y="478231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1A1A2E"/>
          </a:solidFill>
          <a:ln/>
        </p:spPr>
      </p:sp>
      <p:sp>
        <p:nvSpPr>
          <p:cNvPr id="38" name="Shape 36"/>
          <p:cNvSpPr/>
          <p:nvPr/>
        </p:nvSpPr>
        <p:spPr>
          <a:xfrm>
            <a:off x="1920240" y="4782312"/>
            <a:ext cx="3771900" cy="256032"/>
          </a:xfrm>
          <a:prstGeom prst="roundRect">
            <a:avLst>
              <a:gd name="adj" fmla="val 17857"/>
            </a:avLst>
          </a:prstGeom>
          <a:solidFill>
            <a:srgbClr val="10B981"/>
          </a:solidFill>
          <a:ln/>
        </p:spPr>
      </p:sp>
      <p:sp>
        <p:nvSpPr>
          <p:cNvPr id="39" name="Text 37"/>
          <p:cNvSpPr/>
          <p:nvPr/>
        </p:nvSpPr>
        <p:spPr>
          <a:xfrm>
            <a:off x="1965960" y="4754880"/>
            <a:ext cx="36804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1000" dirty="0"/>
          </a:p>
        </p:txBody>
      </p:sp>
      <p:sp>
        <p:nvSpPr>
          <p:cNvPr id="40" name="Text 38"/>
          <p:cNvSpPr/>
          <p:nvPr/>
        </p:nvSpPr>
        <p:spPr>
          <a:xfrm>
            <a:off x="731520" y="5166360"/>
            <a:ext cx="1097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Quality</a:t>
            </a:r>
            <a:endParaRPr lang="en-US" sz="1000" dirty="0"/>
          </a:p>
        </p:txBody>
      </p:sp>
      <p:sp>
        <p:nvSpPr>
          <p:cNvPr id="41" name="Shape 39"/>
          <p:cNvSpPr/>
          <p:nvPr/>
        </p:nvSpPr>
        <p:spPr>
          <a:xfrm>
            <a:off x="1920240" y="519379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1A1A2E"/>
          </a:solidFill>
          <a:ln/>
        </p:spPr>
      </p:sp>
      <p:sp>
        <p:nvSpPr>
          <p:cNvPr id="42" name="Shape 40"/>
          <p:cNvSpPr/>
          <p:nvPr/>
        </p:nvSpPr>
        <p:spPr>
          <a:xfrm>
            <a:off x="1920240" y="5193792"/>
            <a:ext cx="3017520" cy="256032"/>
          </a:xfrm>
          <a:prstGeom prst="roundRect">
            <a:avLst>
              <a:gd name="adj" fmla="val 17857"/>
            </a:avLst>
          </a:prstGeom>
          <a:solidFill>
            <a:srgbClr val="3B82F6"/>
          </a:solidFill>
          <a:ln/>
        </p:spPr>
      </p:sp>
      <p:sp>
        <p:nvSpPr>
          <p:cNvPr id="43" name="Text 41"/>
          <p:cNvSpPr/>
          <p:nvPr/>
        </p:nvSpPr>
        <p:spPr>
          <a:xfrm>
            <a:off x="1965960" y="5166360"/>
            <a:ext cx="29260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 name="Slide 4">
    <p:bg>
      <p:bgPr>
        <a:solidFill>
          <a:srgbClr val="0A0A0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10058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🔴  High Severity — Fix Before Production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731520" y="1188720"/>
            <a:ext cx="10698480" cy="1554480"/>
          </a:xfrm>
          <a:prstGeom prst="roundRect">
            <a:avLst>
              <a:gd name="adj" fmla="val 5882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31520" y="1188720"/>
            <a:ext cx="45720" cy="1554480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5" name="Text 3"/>
          <p:cNvSpPr/>
          <p:nvPr/>
        </p:nvSpPr>
        <p:spPr>
          <a:xfrm>
            <a:off x="1005840" y="128016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</a:t>
            </a:r>
            <a:pPr indent="0" marL="0">
              <a:buNone/>
            </a:pPr>
            <a:r>
              <a:rPr lang="en-US" sz="1000" dirty="0">
                <a:solidFill>
                  <a:srgbClr val="000000"/>
                </a:solidFill>
              </a:rPr>
              <a:t>   </a:t>
            </a:r>
            <a:pPr indent="0" marL="0">
              <a:buNone/>
            </a:pPr>
            <a:r>
              <a:rPr lang="en-US" sz="1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Security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1005840" y="1554480"/>
            <a:ext cx="10058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Path Traversal in Chat &amp; Conflict Services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1005840" y="1874520"/>
            <a:ext cx="10058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User-supplied IDs (taskId, sessionId, filePath) passed directly to path.join() without sanitization. Crafted IDs with ../ can escape service directories and read/write/delete arbitrary files.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1005840" y="2377440"/>
            <a:ext cx="10058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chat-service.ts, conflict-service.ts, clawdbot-agent-service.ts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731520" y="2926080"/>
            <a:ext cx="10698480" cy="1554480"/>
          </a:xfrm>
          <a:prstGeom prst="roundRect">
            <a:avLst>
              <a:gd name="adj" fmla="val 5882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731520" y="2926080"/>
            <a:ext cx="45720" cy="1554480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11" name="Text 9"/>
          <p:cNvSpPr/>
          <p:nvPr/>
        </p:nvSpPr>
        <p:spPr>
          <a:xfrm>
            <a:off x="1005840" y="30175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</a:t>
            </a:r>
            <a:pPr indent="0" marL="0">
              <a:buNone/>
            </a:pPr>
            <a:r>
              <a:rPr lang="en-US" sz="1000" dirty="0">
                <a:solidFill>
                  <a:srgbClr val="000000"/>
                </a:solidFill>
              </a:rPr>
              <a:t>   </a:t>
            </a:r>
            <a:pPr indent="0" marL="0">
              <a:buNone/>
            </a:pPr>
            <a:r>
              <a:rPr lang="en-US" sz="1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Security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1005840" y="3291840"/>
            <a:ext cx="10058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Auth Bypass via X-Forwarded-For Spoofing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1005840" y="3611880"/>
            <a:ext cx="10058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Localhost bypass in auth middleware trusts X-Forwarded-For header unconditionally. Remote attackers can spoof 127.0.0.1 to bypass authentication entirely.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1005840" y="4114800"/>
            <a:ext cx="10058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auth.ts (middleware)</a:t>
            </a:r>
            <a:endParaRPr lang="en-US" sz="900" dirty="0"/>
          </a:p>
        </p:txBody>
      </p:sp>
      <p:sp>
        <p:nvSpPr>
          <p:cNvPr id="15" name="Shape 13"/>
          <p:cNvSpPr/>
          <p:nvPr/>
        </p:nvSpPr>
        <p:spPr>
          <a:xfrm>
            <a:off x="731520" y="4663440"/>
            <a:ext cx="10698480" cy="1554480"/>
          </a:xfrm>
          <a:prstGeom prst="roundRect">
            <a:avLst>
              <a:gd name="adj" fmla="val 5882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731520" y="4663440"/>
            <a:ext cx="45720" cy="1554480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17" name="Text 15"/>
          <p:cNvSpPr/>
          <p:nvPr/>
        </p:nvSpPr>
        <p:spPr>
          <a:xfrm>
            <a:off x="1005840" y="475488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</a:t>
            </a:r>
            <a:pPr indent="0" marL="0">
              <a:buNone/>
            </a:pPr>
            <a:r>
              <a:rPr lang="en-US" sz="1000" dirty="0">
                <a:solidFill>
                  <a:srgbClr val="000000"/>
                </a:solidFill>
              </a:rPr>
              <a:t>   </a:t>
            </a:r>
            <a:pPr indent="0" marL="0">
              <a:buNone/>
            </a:pPr>
            <a:r>
              <a:rPr lang="en-US" sz="1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Security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1005840" y="5029200"/>
            <a:ext cx="10058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API Key Generation Uses Math.random()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1005840" y="5349240"/>
            <a:ext cx="10058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Math.random() is not cryptographically secure. Generated API keys are predictable. Fix: crypto.randomBytes(32).toString('base64url')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1005840" y="5852160"/>
            <a:ext cx="10058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auth.ts (middleware)</a:t>
            </a:r>
            <a:endParaRPr lang="en-US" sz="9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 name="Slide 5">
    <p:bg>
      <p:bgPr>
        <a:solidFill>
          <a:srgbClr val="0A0A0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91440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Systemic Patterns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731520" y="914400"/>
            <a:ext cx="9144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 cross-cutting patterns account for 80% of findings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731520" y="1463040"/>
            <a:ext cx="5303520" cy="2011680"/>
          </a:xfrm>
          <a:prstGeom prst="roundRect">
            <a:avLst>
              <a:gd name="adj" fmla="val 4545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731520" y="1463040"/>
            <a:ext cx="45720" cy="2011680"/>
          </a:xfrm>
          <a:prstGeom prst="rect">
            <a:avLst/>
          </a:prstGeom>
          <a:solidFill>
            <a:srgbClr val="8B5CF6"/>
          </a:solidFill>
          <a:ln/>
        </p:spPr>
      </p:sp>
      <p:sp>
        <p:nvSpPr>
          <p:cNvPr id="6" name="Text 4"/>
          <p:cNvSpPr/>
          <p:nvPr/>
        </p:nvSpPr>
        <p:spPr>
          <a:xfrm>
            <a:off x="1005840" y="1600200"/>
            <a:ext cx="914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</a:t>
            </a:r>
            <a:endParaRPr lang="en-US" sz="2800" dirty="0"/>
          </a:p>
        </p:txBody>
      </p:sp>
      <p:sp>
        <p:nvSpPr>
          <p:cNvPr id="7" name="Text 5"/>
          <p:cNvSpPr/>
          <p:nvPr/>
        </p:nvSpPr>
        <p:spPr>
          <a:xfrm>
            <a:off x="1005840" y="2194560"/>
            <a:ext cx="47548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React State Bugs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1005840" y="2560320"/>
            <a:ext cx="47548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Render-time side effects, stale closures, plain objects instead of useRef, optimistic updates without rollback.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6400800" y="1463040"/>
            <a:ext cx="5303520" cy="2011680"/>
          </a:xfrm>
          <a:prstGeom prst="roundRect">
            <a:avLst>
              <a:gd name="adj" fmla="val 4545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6400800" y="1463040"/>
            <a:ext cx="45720" cy="2011680"/>
          </a:xfrm>
          <a:prstGeom prst="rect">
            <a:avLst/>
          </a:prstGeom>
          <a:solidFill>
            <a:srgbClr val="8B5CF6"/>
          </a:solidFill>
          <a:ln/>
        </p:spPr>
      </p:sp>
      <p:sp>
        <p:nvSpPr>
          <p:cNvPr id="11" name="Text 9"/>
          <p:cNvSpPr/>
          <p:nvPr/>
        </p:nvSpPr>
        <p:spPr>
          <a:xfrm>
            <a:off x="6675120" y="1600200"/>
            <a:ext cx="914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2800" dirty="0"/>
          </a:p>
        </p:txBody>
      </p:sp>
      <p:sp>
        <p:nvSpPr>
          <p:cNvPr id="12" name="Text 10"/>
          <p:cNvSpPr/>
          <p:nvPr/>
        </p:nvSpPr>
        <p:spPr>
          <a:xfrm>
            <a:off x="6675120" y="2194560"/>
            <a:ext cx="47548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Race Conditions (R/M/W)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6675120" y="2560320"/>
            <a:ext cx="47548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withFileLock() exists but only 1 of 6 services uses it. 5 services do unguarded read→modify→write.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731520" y="3840480"/>
            <a:ext cx="5303520" cy="2011680"/>
          </a:xfrm>
          <a:prstGeom prst="roundRect">
            <a:avLst>
              <a:gd name="adj" fmla="val 4545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731520" y="3840480"/>
            <a:ext cx="45720" cy="2011680"/>
          </a:xfrm>
          <a:prstGeom prst="rect">
            <a:avLst/>
          </a:prstGeom>
          <a:solidFill>
            <a:srgbClr val="8B5CF6"/>
          </a:solidFill>
          <a:ln/>
        </p:spPr>
      </p:sp>
      <p:sp>
        <p:nvSpPr>
          <p:cNvPr id="16" name="Text 14"/>
          <p:cNvSpPr/>
          <p:nvPr/>
        </p:nvSpPr>
        <p:spPr>
          <a:xfrm>
            <a:off x="1005840" y="3977640"/>
            <a:ext cx="914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2800" dirty="0"/>
          </a:p>
        </p:txBody>
      </p:sp>
      <p:sp>
        <p:nvSpPr>
          <p:cNvPr id="17" name="Text 15"/>
          <p:cNvSpPr/>
          <p:nvPr/>
        </p:nvSpPr>
        <p:spPr>
          <a:xfrm>
            <a:off x="1005840" y="4572000"/>
            <a:ext cx="47548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Path Traversal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1005840" y="4937760"/>
            <a:ext cx="47548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Zero input validation on IDs used in file paths across 3 services. One shared helper fixes all.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6400800" y="3840480"/>
            <a:ext cx="5303520" cy="2011680"/>
          </a:xfrm>
          <a:prstGeom prst="roundRect">
            <a:avLst>
              <a:gd name="adj" fmla="val 4545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6400800" y="3840480"/>
            <a:ext cx="45720" cy="2011680"/>
          </a:xfrm>
          <a:prstGeom prst="rect">
            <a:avLst/>
          </a:prstGeom>
          <a:solidFill>
            <a:srgbClr val="8B5CF6"/>
          </a:solidFill>
          <a:ln/>
        </p:spPr>
      </p:sp>
      <p:sp>
        <p:nvSpPr>
          <p:cNvPr id="21" name="Text 19"/>
          <p:cNvSpPr/>
          <p:nvPr/>
        </p:nvSpPr>
        <p:spPr>
          <a:xfrm>
            <a:off x="6675120" y="3977640"/>
            <a:ext cx="914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2800" dirty="0"/>
          </a:p>
        </p:txBody>
      </p:sp>
      <p:sp>
        <p:nvSpPr>
          <p:cNvPr id="22" name="Text 20"/>
          <p:cNvSpPr/>
          <p:nvPr/>
        </p:nvSpPr>
        <p:spPr>
          <a:xfrm>
            <a:off x="6675120" y="4572000"/>
            <a:ext cx="47548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In-Memory Everything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6675120" y="4937760"/>
            <a:ext cx="47548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Pagination loads all records then slices. Telemetry uses gunzipSync (blocks event loop).</a:t>
            </a:r>
            <a:endParaRPr lang="en-US" sz="1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 name="Slide 6">
    <p:bg>
      <p:bgPr>
        <a:solidFill>
          <a:srgbClr val="0A0A0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Remediation Roadmap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731520" y="1005840"/>
            <a:ext cx="5303520" cy="2560320"/>
          </a:xfrm>
          <a:prstGeom prst="roundRect">
            <a:avLst>
              <a:gd name="adj" fmla="val 3571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77240" y="1005840"/>
            <a:ext cx="5212080" cy="36576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5" name="Text 3"/>
          <p:cNvSpPr/>
          <p:nvPr/>
        </p:nvSpPr>
        <p:spPr>
          <a:xfrm>
            <a:off x="1005840" y="1143000"/>
            <a:ext cx="3200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Sprint 1: Security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4389120" y="1097280"/>
            <a:ext cx="1371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2.5h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1005840" y="1417320"/>
            <a:ext cx="1828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IMMEDIATE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1005840" y="173736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Path traversal sanitizer (4 findings)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1005840" y="201168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crypto.randomBytes() for API keys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1005840" y="228600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X-Forwarded-For trust fix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1005840" y="256032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window.open noopener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1005840" y="283464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CSV field escaping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1005840" y="3200400"/>
            <a:ext cx="4572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Resolves 9 findings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6400800" y="1005840"/>
            <a:ext cx="5303520" cy="2560320"/>
          </a:xfrm>
          <a:prstGeom prst="roundRect">
            <a:avLst>
              <a:gd name="adj" fmla="val 3571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446520" y="1005840"/>
            <a:ext cx="5212080" cy="36576"/>
          </a:xfrm>
          <a:prstGeom prst="rect">
            <a:avLst/>
          </a:prstGeom>
          <a:solidFill>
            <a:srgbClr val="F59E0B"/>
          </a:solidFill>
          <a:ln/>
        </p:spPr>
      </p:sp>
      <p:sp>
        <p:nvSpPr>
          <p:cNvPr id="16" name="Text 14"/>
          <p:cNvSpPr/>
          <p:nvPr/>
        </p:nvSpPr>
        <p:spPr>
          <a:xfrm>
            <a:off x="6675120" y="1143000"/>
            <a:ext cx="3200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Sprint 2: Reliability &amp; State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10058400" y="1097280"/>
            <a:ext cx="1371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3.5h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6675120" y="1417320"/>
            <a:ext cx="1828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6675120" y="173736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withFileLock() sweep (5 services)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6675120" y="201168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Chat service lock ordering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6675120" y="228600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useFeatureSettings useRef fix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6675120" y="256032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useDebouncedSave success-only clear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6675120" y="283464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3 more React state fixes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6675120" y="3200400"/>
            <a:ext cx="4572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Resolves 12 findings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731520" y="3840480"/>
            <a:ext cx="5303520" cy="2560320"/>
          </a:xfrm>
          <a:prstGeom prst="roundRect">
            <a:avLst>
              <a:gd name="adj" fmla="val 3571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777240" y="3840480"/>
            <a:ext cx="5212080" cy="36576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27" name="Text 25"/>
          <p:cNvSpPr/>
          <p:nvPr/>
        </p:nvSpPr>
        <p:spPr>
          <a:xfrm>
            <a:off x="1005840" y="3977640"/>
            <a:ext cx="3200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Sprint 3: Accessibility &amp; Quality</a:t>
            </a:r>
            <a:endParaRPr lang="en-US" sz="1300" dirty="0"/>
          </a:p>
        </p:txBody>
      </p:sp>
      <p:sp>
        <p:nvSpPr>
          <p:cNvPr id="28" name="Text 26"/>
          <p:cNvSpPr/>
          <p:nvPr/>
        </p:nvSpPr>
        <p:spPr>
          <a:xfrm>
            <a:off x="4389120" y="3931920"/>
            <a:ext cx="1371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2h</a:t>
            </a:r>
            <a:endParaRPr lang="en-US" sz="2000" dirty="0"/>
          </a:p>
        </p:txBody>
      </p:sp>
      <p:sp>
        <p:nvSpPr>
          <p:cNvPr id="29" name="Text 27"/>
          <p:cNvSpPr/>
          <p:nvPr/>
        </p:nvSpPr>
        <p:spPr>
          <a:xfrm>
            <a:off x="1005840" y="4251960"/>
            <a:ext cx="1828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MEDIUM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1005840" y="457200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aria-labels on icon buttons</a:t>
            </a:r>
            <a:endParaRPr lang="en-US" sz="1000" dirty="0"/>
          </a:p>
        </p:txBody>
      </p:sp>
      <p:sp>
        <p:nvSpPr>
          <p:cNvPr id="31" name="Text 29"/>
          <p:cNvSpPr/>
          <p:nvPr/>
        </p:nvSpPr>
        <p:spPr>
          <a:xfrm>
            <a:off x="1005840" y="484632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Keyboard support for clickable divs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1005840" y="512064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crypto.randomUUID() for entity IDs</a:t>
            </a:r>
            <a:endParaRPr lang="en-US" sz="1000" dirty="0"/>
          </a:p>
        </p:txBody>
      </p:sp>
      <p:sp>
        <p:nvSpPr>
          <p:cNvPr id="33" name="Text 31"/>
          <p:cNvSpPr/>
          <p:nvPr/>
        </p:nvSpPr>
        <p:spPr>
          <a:xfrm>
            <a:off x="1005840" y="539496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Type/constant alignment</a:t>
            </a:r>
            <a:endParaRPr lang="en-US" sz="1000" dirty="0"/>
          </a:p>
        </p:txBody>
      </p:sp>
      <p:sp>
        <p:nvSpPr>
          <p:cNvPr id="34" name="Text 32"/>
          <p:cNvSpPr/>
          <p:nvPr/>
        </p:nvSpPr>
        <p:spPr>
          <a:xfrm>
            <a:off x="1005840" y="6035040"/>
            <a:ext cx="4572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Resolves 8 findings</a:t>
            </a:r>
            <a:endParaRPr lang="en-US" sz="1000" dirty="0"/>
          </a:p>
        </p:txBody>
      </p:sp>
      <p:sp>
        <p:nvSpPr>
          <p:cNvPr id="35" name="Shape 33"/>
          <p:cNvSpPr/>
          <p:nvPr/>
        </p:nvSpPr>
        <p:spPr>
          <a:xfrm>
            <a:off x="6400800" y="3840480"/>
            <a:ext cx="5303520" cy="2560320"/>
          </a:xfrm>
          <a:prstGeom prst="roundRect">
            <a:avLst>
              <a:gd name="adj" fmla="val 3571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6446520" y="3840480"/>
            <a:ext cx="5212080" cy="36576"/>
          </a:xfrm>
          <a:prstGeom prst="rect">
            <a:avLst/>
          </a:prstGeom>
          <a:solidFill>
            <a:srgbClr val="3B82F6"/>
          </a:solidFill>
          <a:ln/>
        </p:spPr>
      </p:sp>
      <p:sp>
        <p:nvSpPr>
          <p:cNvPr id="37" name="Text 35"/>
          <p:cNvSpPr/>
          <p:nvPr/>
        </p:nvSpPr>
        <p:spPr>
          <a:xfrm>
            <a:off x="6675120" y="3977640"/>
            <a:ext cx="3200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Sprint 4: Performance</a:t>
            </a:r>
            <a:endParaRPr lang="en-US" sz="1300" dirty="0"/>
          </a:p>
        </p:txBody>
      </p:sp>
      <p:sp>
        <p:nvSpPr>
          <p:cNvPr id="38" name="Text 36"/>
          <p:cNvSpPr/>
          <p:nvPr/>
        </p:nvSpPr>
        <p:spPr>
          <a:xfrm>
            <a:off x="10058400" y="3931920"/>
            <a:ext cx="1371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8h</a:t>
            </a:r>
            <a:endParaRPr lang="en-US" sz="2000" dirty="0"/>
          </a:p>
        </p:txBody>
      </p:sp>
      <p:sp>
        <p:nvSpPr>
          <p:cNvPr id="39" name="Text 37"/>
          <p:cNvSpPr/>
          <p:nvPr/>
        </p:nvSpPr>
        <p:spPr>
          <a:xfrm>
            <a:off x="6675120" y="4251960"/>
            <a:ext cx="1828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3B82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BACKLOG</a:t>
            </a:r>
            <a:endParaRPr lang="en-US" sz="900" dirty="0"/>
          </a:p>
        </p:txBody>
      </p:sp>
      <p:sp>
        <p:nvSpPr>
          <p:cNvPr id="40" name="Text 38"/>
          <p:cNvSpPr/>
          <p:nvPr/>
        </p:nvSpPr>
        <p:spPr>
          <a:xfrm>
            <a:off x="6675120" y="457200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Streaming telemetry reads</a:t>
            </a:r>
            <a:endParaRPr lang="en-US" sz="1000" dirty="0"/>
          </a:p>
        </p:txBody>
      </p:sp>
      <p:sp>
        <p:nvSpPr>
          <p:cNvPr id="41" name="Text 39"/>
          <p:cNvSpPr/>
          <p:nvPr/>
        </p:nvSpPr>
        <p:spPr>
          <a:xfrm>
            <a:off x="6675120" y="484632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Storage-layer pagination</a:t>
            </a:r>
            <a:endParaRPr lang="en-US" sz="1000" dirty="0"/>
          </a:p>
        </p:txBody>
      </p:sp>
      <p:sp>
        <p:nvSpPr>
          <p:cNvPr id="42" name="Text 40"/>
          <p:cNvSpPr/>
          <p:nvPr/>
        </p:nvSpPr>
        <p:spPr>
          <a:xfrm>
            <a:off x="6675120" y="512064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Backlog repository index</a:t>
            </a:r>
            <a:endParaRPr lang="en-US" sz="1000" dirty="0"/>
          </a:p>
        </p:txBody>
      </p:sp>
      <p:sp>
        <p:nvSpPr>
          <p:cNvPr id="43" name="Text 41"/>
          <p:cNvSpPr/>
          <p:nvPr/>
        </p:nvSpPr>
        <p:spPr>
          <a:xfrm>
            <a:off x="6675120" y="539496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O(n²) velocity fix</a:t>
            </a:r>
            <a:endParaRPr lang="en-US" sz="1000" dirty="0"/>
          </a:p>
        </p:txBody>
      </p:sp>
      <p:sp>
        <p:nvSpPr>
          <p:cNvPr id="44" name="Text 42"/>
          <p:cNvSpPr/>
          <p:nvPr/>
        </p:nvSpPr>
        <p:spPr>
          <a:xfrm>
            <a:off x="6675120" y="6035040"/>
            <a:ext cx="4572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Resolves 7 findings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RESEARCH SOURCES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731520" y="54864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Research Sources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731520" y="1097280"/>
            <a:ext cx="9144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Built on peer-reviewed research from two leading software engineering research groups.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731520" y="1645920"/>
            <a:ext cx="5120640" cy="3200400"/>
          </a:xfrm>
          <a:prstGeom prst="roundRect">
            <a:avLst>
              <a:gd name="adj" fmla="val 2857"/>
            </a:avLst>
          </a:prstGeom>
          <a:solidFill>
            <a:srgbClr val="1A2332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005840" y="178308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B82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Dr. Eray Tüzün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1005840" y="214884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Associate Professor, Bilkent University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1005840" y="2514600"/>
            <a:ext cx="4572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Leads BILSEN — Software Engineering &amp; Data Analytics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PhD in Information Systems, 20+ years experience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Ankara, Turkey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1005840" y="3383280"/>
            <a:ext cx="4572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"Evaluating Large Language Models for Code Review"</a:t>
            </a:r>
            <a:endParaRPr lang="en-US" sz="900" dirty="0"/>
          </a:p>
          <a:p>
            <a:pPr indent="0" marL="0">
              <a:buNone/>
            </a:pPr>
            <a:r>
              <a:rPr lang="en-US" sz="900" i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arXiv:2505.20206 · May 2025 · 492 code blocks tested</a:t>
            </a:r>
            <a:endParaRPr lang="en-US" sz="900" dirty="0"/>
          </a:p>
          <a:p>
            <a:pPr indent="0" marL="0">
              <a:buNone/>
            </a:pPr>
            <a:r>
              <a:rPr lang="en-US" sz="900" i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finding: GPT-4o: 68.5% accuracy with context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6309360" y="1645920"/>
            <a:ext cx="5120640" cy="3200400"/>
          </a:xfrm>
          <a:prstGeom prst="roundRect">
            <a:avLst>
              <a:gd name="adj" fmla="val 2857"/>
            </a:avLst>
          </a:prstGeom>
          <a:solidFill>
            <a:srgbClr val="1A2332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583680" y="178308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Zeeshan Rasheed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6583680" y="214884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PhD Researcher, Tampere University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6583680" y="2514600"/>
            <a:ext cx="4572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Software Architecture Group, Faculty of IT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25 publications on LLMs in software engineering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Tampere, Finland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6583680" y="3383280"/>
            <a:ext cx="4572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"AI-powered Code Review with LLMs: Early Results"</a:t>
            </a:r>
            <a:endParaRPr lang="en-US" sz="900" dirty="0"/>
          </a:p>
          <a:p>
            <a:pPr indent="0" marL="0">
              <a:buNone/>
            </a:pPr>
            <a:r>
              <a:rPr lang="en-US" sz="900" i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arXiv:2404.18496 · Dec 2024 · 8 co-authors</a:t>
            </a:r>
            <a:endParaRPr lang="en-US" sz="900" dirty="0"/>
          </a:p>
          <a:p>
            <a:pPr indent="0" marL="0">
              <a:buNone/>
            </a:pPr>
            <a:r>
              <a:rPr lang="en-US" sz="900" i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finding: LLMs predict future risks, not just current bugs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731520" y="5120640"/>
            <a:ext cx="10515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📊  Kodus.io benchmarks     🔧  CodeRabbit, Qodo, PR-Agent     🏢  Google, Microsoft, Anthropic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 · Sources</a:t>
            </a:r>
            <a:endParaRPr lang="en-US" sz="9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 name="Slide 7">
    <p:bg>
      <p:bgPr>
        <a:solidFill>
          <a:srgbClr val="0A0A0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91440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Codex Audit Performance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7315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315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91%</a:t>
            </a:r>
            <a:endParaRPr lang="en-US" sz="3200" dirty="0"/>
          </a:p>
        </p:txBody>
      </p:sp>
      <p:sp>
        <p:nvSpPr>
          <p:cNvPr id="5" name="Text 3"/>
          <p:cNvSpPr/>
          <p:nvPr/>
        </p:nvSpPr>
        <p:spPr>
          <a:xfrm>
            <a:off x="7315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Accuracy Rate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34747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34747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3200" dirty="0"/>
          </a:p>
        </p:txBody>
      </p:sp>
      <p:sp>
        <p:nvSpPr>
          <p:cNvPr id="8" name="Text 6"/>
          <p:cNvSpPr/>
          <p:nvPr/>
        </p:nvSpPr>
        <p:spPr>
          <a:xfrm>
            <a:off x="34747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Parallel Batches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62179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2179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~65s</a:t>
            </a:r>
            <a:endParaRPr lang="en-US" sz="3200" dirty="0"/>
          </a:p>
        </p:txBody>
      </p:sp>
      <p:sp>
        <p:nvSpPr>
          <p:cNvPr id="11" name="Text 9"/>
          <p:cNvSpPr/>
          <p:nvPr/>
        </p:nvSpPr>
        <p:spPr>
          <a:xfrm>
            <a:off x="62179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Avg Batch Time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89611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9611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35m</a:t>
            </a:r>
            <a:endParaRPr lang="en-US" sz="3200" dirty="0"/>
          </a:p>
        </p:txBody>
      </p:sp>
      <p:sp>
        <p:nvSpPr>
          <p:cNvPr id="14" name="Text 12"/>
          <p:cNvSpPr/>
          <p:nvPr/>
        </p:nvSpPr>
        <p:spPr>
          <a:xfrm>
            <a:off x="89611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Total Wall Time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731520" y="256032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Accuracy by Layer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731520" y="3017520"/>
            <a:ext cx="1097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Server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1920240" y="304495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1A1A2E"/>
          </a:solidFill>
          <a:ln/>
        </p:spPr>
      </p:sp>
      <p:sp>
        <p:nvSpPr>
          <p:cNvPr id="18" name="Shape 16"/>
          <p:cNvSpPr/>
          <p:nvPr/>
        </p:nvSpPr>
        <p:spPr>
          <a:xfrm>
            <a:off x="1920240" y="3044952"/>
            <a:ext cx="7604150" cy="256032"/>
          </a:xfrm>
          <a:prstGeom prst="roundRect">
            <a:avLst>
              <a:gd name="adj" fmla="val 17857"/>
            </a:avLst>
          </a:prstGeom>
          <a:solidFill>
            <a:srgbClr val="F59E0B"/>
          </a:solidFill>
          <a:ln/>
        </p:spPr>
      </p:sp>
      <p:sp>
        <p:nvSpPr>
          <p:cNvPr id="19" name="Text 17"/>
          <p:cNvSpPr/>
          <p:nvPr/>
        </p:nvSpPr>
        <p:spPr>
          <a:xfrm>
            <a:off x="1965960" y="3017520"/>
            <a:ext cx="751271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84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731520" y="3474720"/>
            <a:ext cx="1097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Web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1920240" y="350215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1A1A2E"/>
          </a:solidFill>
          <a:ln/>
        </p:spPr>
      </p:sp>
      <p:sp>
        <p:nvSpPr>
          <p:cNvPr id="22" name="Shape 20"/>
          <p:cNvSpPr/>
          <p:nvPr/>
        </p:nvSpPr>
        <p:spPr>
          <a:xfrm>
            <a:off x="1920240" y="350215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10B981"/>
          </a:solidFill>
          <a:ln/>
        </p:spPr>
      </p:sp>
      <p:sp>
        <p:nvSpPr>
          <p:cNvPr id="23" name="Text 21"/>
          <p:cNvSpPr/>
          <p:nvPr/>
        </p:nvSpPr>
        <p:spPr>
          <a:xfrm>
            <a:off x="1965960" y="3474720"/>
            <a:ext cx="8961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100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731520" y="3931920"/>
            <a:ext cx="1097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Shared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1920240" y="395935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1A1A2E"/>
          </a:solidFill>
          <a:ln/>
        </p:spPr>
      </p:sp>
      <p:sp>
        <p:nvSpPr>
          <p:cNvPr id="26" name="Shape 24"/>
          <p:cNvSpPr/>
          <p:nvPr/>
        </p:nvSpPr>
        <p:spPr>
          <a:xfrm>
            <a:off x="1920240" y="395935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10B981"/>
          </a:solidFill>
          <a:ln/>
        </p:spPr>
      </p:sp>
      <p:sp>
        <p:nvSpPr>
          <p:cNvPr id="27" name="Text 25"/>
          <p:cNvSpPr/>
          <p:nvPr/>
        </p:nvSpPr>
        <p:spPr>
          <a:xfrm>
            <a:off x="1965960" y="3931920"/>
            <a:ext cx="8961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100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731520" y="466344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Observation</a:t>
            </a:r>
            <a:endParaRPr lang="en-US" sz="1400" dirty="0"/>
          </a:p>
        </p:txBody>
      </p:sp>
      <p:sp>
        <p:nvSpPr>
          <p:cNvPr id="29" name="Text 27"/>
          <p:cNvSpPr/>
          <p:nvPr/>
        </p:nvSpPr>
        <p:spPr>
          <a:xfrm>
            <a:off x="731520" y="5029200"/>
            <a:ext cx="10058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 4 false positives came from one blind spot: Codex couldn't see global auth middleware in index.ts when reviewing isolated route files. Providing bootstrap context would have achieved 100% accuracy.</a:t>
            </a:r>
            <a:endParaRPr lang="en-US" sz="12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 name="Slide 8">
    <p:bg>
      <p:bgPr>
        <a:solidFill>
          <a:srgbClr val="0A0A0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1371600"/>
            <a:ext cx="12188952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Verdict</a:t>
            </a:r>
            <a:endParaRPr lang="en-US" sz="4000" dirty="0"/>
          </a:p>
        </p:txBody>
      </p:sp>
      <p:sp>
        <p:nvSpPr>
          <p:cNvPr id="3" name="Text 1"/>
          <p:cNvSpPr/>
          <p:nvPr/>
        </p:nvSpPr>
        <p:spPr>
          <a:xfrm>
            <a:off x="1828800" y="2377440"/>
            <a:ext cx="8531352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critical vulnerabilities. 4 high-severity issues need immediate attention.</a:t>
            </a:r>
            <a:endParaRPr lang="en-US" sz="1400" dirty="0"/>
          </a:p>
          <a:p>
            <a:pPr algn="ctr" indent="0" marL="0">
              <a:buNone/>
            </a:pPr>
            <a:r>
              <a:rPr lang="en-US" sz="14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codebase is structurally sound with identifiable, fixable patterns.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914400" y="3657600"/>
            <a:ext cx="2377440" cy="1188720"/>
          </a:xfrm>
          <a:prstGeom prst="roundRect">
            <a:avLst>
              <a:gd name="adj" fmla="val 7692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14400" y="3835908"/>
            <a:ext cx="23774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2.5h</a:t>
            </a:r>
            <a:endParaRPr lang="en-US" sz="3200" dirty="0"/>
          </a:p>
        </p:txBody>
      </p:sp>
      <p:sp>
        <p:nvSpPr>
          <p:cNvPr id="6" name="Text 4"/>
          <p:cNvSpPr/>
          <p:nvPr/>
        </p:nvSpPr>
        <p:spPr>
          <a:xfrm>
            <a:off x="914400" y="4370832"/>
            <a:ext cx="2377440" cy="3566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 security issues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3657600" y="3657600"/>
            <a:ext cx="2377440" cy="1188720"/>
          </a:xfrm>
          <a:prstGeom prst="roundRect">
            <a:avLst>
              <a:gd name="adj" fmla="val 7692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657600" y="3835908"/>
            <a:ext cx="23774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6h</a:t>
            </a:r>
            <a:endParaRPr lang="en-US" sz="3200" dirty="0"/>
          </a:p>
        </p:txBody>
      </p:sp>
      <p:sp>
        <p:nvSpPr>
          <p:cNvPr id="9" name="Text 7"/>
          <p:cNvSpPr/>
          <p:nvPr/>
        </p:nvSpPr>
        <p:spPr>
          <a:xfrm>
            <a:off x="3657600" y="4370832"/>
            <a:ext cx="2377440" cy="3566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security + reliability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6400800" y="3657600"/>
            <a:ext cx="2377440" cy="1188720"/>
          </a:xfrm>
          <a:prstGeom prst="roundRect">
            <a:avLst>
              <a:gd name="adj" fmla="val 7692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400800" y="3835908"/>
            <a:ext cx="23774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8h</a:t>
            </a:r>
            <a:endParaRPr lang="en-US" sz="3200" dirty="0"/>
          </a:p>
        </p:txBody>
      </p:sp>
      <p:sp>
        <p:nvSpPr>
          <p:cNvPr id="12" name="Text 10"/>
          <p:cNvSpPr/>
          <p:nvPr/>
        </p:nvSpPr>
        <p:spPr>
          <a:xfrm>
            <a:off x="6400800" y="4370832"/>
            <a:ext cx="2377440" cy="3566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everything except perf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9144000" y="3657600"/>
            <a:ext cx="2377440" cy="1188720"/>
          </a:xfrm>
          <a:prstGeom prst="roundRect">
            <a:avLst>
              <a:gd name="adj" fmla="val 7692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9144000" y="3835908"/>
            <a:ext cx="23774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16h</a:t>
            </a:r>
            <a:endParaRPr lang="en-US" sz="3200" dirty="0"/>
          </a:p>
        </p:txBody>
      </p:sp>
      <p:sp>
        <p:nvSpPr>
          <p:cNvPr id="15" name="Text 13"/>
          <p:cNvSpPr/>
          <p:nvPr/>
        </p:nvSpPr>
        <p:spPr>
          <a:xfrm>
            <a:off x="9144000" y="4370832"/>
            <a:ext cx="2377440" cy="3566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100% of findings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5184648" y="5303520"/>
            <a:ext cx="1828800" cy="36576"/>
          </a:xfrm>
          <a:prstGeom prst="rect">
            <a:avLst>
              <a:gd name="adj" fmla="val 50000"/>
            </a:avLst>
          </a:prstGeom>
          <a:solidFill>
            <a:srgbClr val="8B5CF6"/>
          </a:solidFill>
          <a:ln/>
        </p:spPr>
      </p:sp>
      <p:sp>
        <p:nvSpPr>
          <p:cNvPr id="17" name="Text 15"/>
          <p:cNvSpPr/>
          <p:nvPr/>
        </p:nvSpPr>
        <p:spPr>
          <a:xfrm>
            <a:off x="0" y="5669280"/>
            <a:ext cx="1218895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RF-002 Cross-Model Audit · Veritas Kanban · Digital Meld · 2026</a:t>
            </a:r>
            <a:endParaRPr lang="en-US" sz="11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RESEARCH FINDING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731520" y="54864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Why Cross-Model Reviews Work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731520" y="109728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Different models have different training data, different reasoning patterns, and different blind spots. Leveraging this diversity catches more bugs.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731520" y="1828800"/>
            <a:ext cx="2468880" cy="1188720"/>
          </a:xfrm>
          <a:prstGeom prst="roundRect">
            <a:avLst>
              <a:gd name="adj" fmla="val 7692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731520" y="1971446"/>
            <a:ext cx="246888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3B82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68.5%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822960" y="2482596"/>
            <a:ext cx="2286000" cy="45171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GPT-4o Accuracy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(with context)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3474720" y="1828800"/>
            <a:ext cx="2468880" cy="1188720"/>
          </a:xfrm>
          <a:prstGeom prst="roundRect">
            <a:avLst>
              <a:gd name="adj" fmla="val 7692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474720" y="1971446"/>
            <a:ext cx="246888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10-20%</a:t>
            </a:r>
            <a:endParaRPr lang="en-US" sz="3000" dirty="0"/>
          </a:p>
        </p:txBody>
      </p:sp>
      <p:sp>
        <p:nvSpPr>
          <p:cNvPr id="10" name="Text 8"/>
          <p:cNvSpPr/>
          <p:nvPr/>
        </p:nvSpPr>
        <p:spPr>
          <a:xfrm>
            <a:off x="3566160" y="2482596"/>
            <a:ext cx="2286000" cy="45171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Unique Findings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 Model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6217920" y="1828800"/>
            <a:ext cx="2468880" cy="1188720"/>
          </a:xfrm>
          <a:prstGeom prst="roundRect">
            <a:avLst>
              <a:gd name="adj" fmla="val 7692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217920" y="1971446"/>
            <a:ext cx="246888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$77</a:t>
            </a:r>
            <a:endParaRPr lang="en-US" sz="3000" dirty="0"/>
          </a:p>
        </p:txBody>
      </p:sp>
      <p:sp>
        <p:nvSpPr>
          <p:cNvPr id="13" name="Text 11"/>
          <p:cNvSpPr/>
          <p:nvPr/>
        </p:nvSpPr>
        <p:spPr>
          <a:xfrm>
            <a:off x="6309360" y="2482596"/>
            <a:ext cx="2286000" cy="45171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Annual Cost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(200 PRs + audits)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8961120" y="1828800"/>
            <a:ext cx="2468880" cy="1188720"/>
          </a:xfrm>
          <a:prstGeom prst="roundRect">
            <a:avLst>
              <a:gd name="adj" fmla="val 7692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8961120" y="1971446"/>
            <a:ext cx="246888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10-13%</a:t>
            </a:r>
            <a:endParaRPr lang="en-US" sz="3000" dirty="0"/>
          </a:p>
        </p:txBody>
      </p:sp>
      <p:sp>
        <p:nvSpPr>
          <p:cNvPr id="16" name="Text 14"/>
          <p:cNvSpPr/>
          <p:nvPr/>
        </p:nvSpPr>
        <p:spPr>
          <a:xfrm>
            <a:off x="9052560" y="2482596"/>
            <a:ext cx="2286000" cy="45171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Regression Rate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(why humans needed)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731520" y="3291840"/>
            <a:ext cx="10698480" cy="914400"/>
          </a:xfrm>
          <a:prstGeom prst="roundRect">
            <a:avLst>
              <a:gd name="adj" fmla="val 10000"/>
            </a:avLst>
          </a:prstGeom>
          <a:solidFill>
            <a:srgbClr val="1A2332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1005840" y="3383280"/>
            <a:ext cx="101498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💡  Key insight: Each model catches Critical/High findings the other misses. Running both costs less than 1 hour of engineer time per year — but dramatically improves code quality and security posture.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RF-001a · Research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RESEARCH FINDING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Model Strengths — Complementary by Design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280160"/>
            <a:ext cx="5120640" cy="3657600"/>
          </a:xfrm>
          <a:prstGeom prst="roundRect">
            <a:avLst>
              <a:gd name="adj" fmla="val 2500"/>
            </a:avLst>
          </a:prstGeom>
          <a:solidFill>
            <a:srgbClr val="1A2332"/>
          </a:solidFill>
          <a:ln w="12700">
            <a:solidFill>
              <a:srgbClr val="8B5CF6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05840" y="137160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🟣  Claude (Opus / Sonnet)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005840" y="1737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Best for: Security, Type Safety, Edge Cases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1005840" y="21031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Security patterns — injection, auth bypass, CSRF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1005840" y="24231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Type safety — strict TS, implicit any detection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1005840" y="274320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Edge cases — null/undefined, boundaries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1005840" y="306324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Subtle race conditions in async code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1005840" y="33832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Memory leak patterns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1005840" y="37033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200K context window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1005840" y="4023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⚠️ Can be overly cautious (more false positives)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6309360" y="1280160"/>
            <a:ext cx="5120640" cy="3657600"/>
          </a:xfrm>
          <a:prstGeom prst="roundRect">
            <a:avLst>
              <a:gd name="adj" fmla="val 2500"/>
            </a:avLst>
          </a:prstGeom>
          <a:solidFill>
            <a:srgbClr val="1A2332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583680" y="137160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🟢  GPT / Codex (5.2)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6583680" y="1737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Best for: Performance, APIs, Real-World Patterns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583680" y="21031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Performance — O(n²) detection, query optimization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6583680" y="24231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Real-world API quirks and gotchas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6583680" y="274320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Database patterns — N+1, missing indexes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6583680" y="306324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Bundle size and build optimization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6583680" y="33832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Framework-specific best practices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6583680" y="37033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Codex variant optimized for code tasks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6583680" y="4023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⚠️ May miss subtle security implications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731520" y="5212080"/>
            <a:ext cx="10698480" cy="640080"/>
          </a:xfrm>
          <a:prstGeom prst="roundRect">
            <a:avLst>
              <a:gd name="adj" fmla="val 14286"/>
            </a:avLst>
          </a:prstGeom>
          <a:solidFill>
            <a:srgbClr val="1A2332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005840" y="5303520"/>
            <a:ext cx="101498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🔑  The rule: If Claude wrote it → GPT reviews it. If GPT wrote it → Claude reviews it. Always the opposite model.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RF-001a · Research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RESEARCH FINDING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Cost Analysis — Negligible Investment, Massive ROI</a:t>
            </a:r>
            <a:endParaRPr lang="en-US" sz="2800" dirty="0"/>
          </a:p>
        </p:txBody>
      </p:sp>
      <p:graphicFrame>
        <p:nvGraphicFramePr>
          <p:cNvPr id="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188720"/>
          <a:ext cx="10698480" cy="914400"/>
        </p:xfrm>
        <a:graphic>
          <a:graphicData uri="http://schemas.openxmlformats.org/drawingml/2006/table">
            <a:tbl>
              <a:tblPr/>
              <a:tblGrid>
                <a:gridCol w="1645920"/>
                <a:gridCol w="914400"/>
                <a:gridCol w="1097280"/>
                <a:gridCol w="1097280"/>
                <a:gridCol w="1097280"/>
                <a:gridCol w="256032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06B6D4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Approach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233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06B6D4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Tokens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233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06B6D4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Claude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233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06B6D4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GPT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233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06B6D4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Total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233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06B6D4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Best For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233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F1F5F9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Diff-only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5K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$0.08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$0.03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3B82F6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$0.11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Quick PR checks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F1F5F9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Full-file ⭐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15K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$0.23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$0.09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10B981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$0.32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Standard (recommended)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F1F5F9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Module-level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50K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$0.75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$0.30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F59E0B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$1.05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Feature / security modules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F1F5F9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Repo-level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150K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$2.25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$0.90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EF4444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$3.15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Quarterly audits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</a:tr>
            </a:tbl>
          </a:graphicData>
        </a:graphic>
      </p:graphicFrame>
      <p:sp>
        <p:nvSpPr>
          <p:cNvPr id="5" name="Shape 2"/>
          <p:cNvSpPr/>
          <p:nvPr/>
        </p:nvSpPr>
        <p:spPr>
          <a:xfrm>
            <a:off x="731520" y="3657600"/>
            <a:ext cx="3291840" cy="1188720"/>
          </a:xfrm>
          <a:prstGeom prst="roundRect">
            <a:avLst>
              <a:gd name="adj" fmla="val 7692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731520" y="3800246"/>
            <a:ext cx="32918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$64</a:t>
            </a:r>
            <a:endParaRPr lang="en-US" sz="3000" dirty="0"/>
          </a:p>
        </p:txBody>
      </p:sp>
      <p:sp>
        <p:nvSpPr>
          <p:cNvPr id="7" name="Text 4"/>
          <p:cNvSpPr/>
          <p:nvPr/>
        </p:nvSpPr>
        <p:spPr>
          <a:xfrm>
            <a:off x="822960" y="4311396"/>
            <a:ext cx="3108960" cy="45171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200 PR Reviews / Year</a:t>
            </a:r>
            <a:endParaRPr lang="en-US" sz="1000" dirty="0"/>
          </a:p>
        </p:txBody>
      </p:sp>
      <p:sp>
        <p:nvSpPr>
          <p:cNvPr id="8" name="Shape 5"/>
          <p:cNvSpPr/>
          <p:nvPr/>
        </p:nvSpPr>
        <p:spPr>
          <a:xfrm>
            <a:off x="4389120" y="3657600"/>
            <a:ext cx="3291840" cy="1188720"/>
          </a:xfrm>
          <a:prstGeom prst="roundRect">
            <a:avLst>
              <a:gd name="adj" fmla="val 7692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4389120" y="3800246"/>
            <a:ext cx="32918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$12.60</a:t>
            </a:r>
            <a:endParaRPr lang="en-US" sz="3000" dirty="0"/>
          </a:p>
        </p:txBody>
      </p:sp>
      <p:sp>
        <p:nvSpPr>
          <p:cNvPr id="10" name="Text 7"/>
          <p:cNvSpPr/>
          <p:nvPr/>
        </p:nvSpPr>
        <p:spPr>
          <a:xfrm>
            <a:off x="4480560" y="4311396"/>
            <a:ext cx="3108960" cy="45171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 Quarterly Audits / Year</a:t>
            </a:r>
            <a:endParaRPr lang="en-US" sz="1000" dirty="0"/>
          </a:p>
        </p:txBody>
      </p:sp>
      <p:sp>
        <p:nvSpPr>
          <p:cNvPr id="11" name="Shape 8"/>
          <p:cNvSpPr/>
          <p:nvPr/>
        </p:nvSpPr>
        <p:spPr>
          <a:xfrm>
            <a:off x="8046720" y="3657600"/>
            <a:ext cx="3291840" cy="1188720"/>
          </a:xfrm>
          <a:prstGeom prst="roundRect">
            <a:avLst>
              <a:gd name="adj" fmla="val 7692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8046720" y="3800246"/>
            <a:ext cx="32918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3B82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~$77</a:t>
            </a:r>
            <a:endParaRPr lang="en-US" sz="3000" dirty="0"/>
          </a:p>
        </p:txBody>
      </p:sp>
      <p:sp>
        <p:nvSpPr>
          <p:cNvPr id="13" name="Text 10"/>
          <p:cNvSpPr/>
          <p:nvPr/>
        </p:nvSpPr>
        <p:spPr>
          <a:xfrm>
            <a:off x="8138160" y="4311396"/>
            <a:ext cx="3108960" cy="45171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Total Annual Cost</a:t>
            </a:r>
            <a:endParaRPr lang="en-US" sz="1000" dirty="0"/>
          </a:p>
        </p:txBody>
      </p:sp>
      <p:sp>
        <p:nvSpPr>
          <p:cNvPr id="14" name="Text 11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15" name="Text 12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RF-001a · Research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STANDARD OPERATING PROCEDURE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731520" y="54864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Cross-Model Review Process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188720"/>
            <a:ext cx="5120640" cy="2286000"/>
          </a:xfrm>
          <a:prstGeom prst="roundRect">
            <a:avLst>
              <a:gd name="adj" fmla="val 4000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05840" y="12801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Triggers (When to Review)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1005840" y="16459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AI agent wrote all the code → Always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1005840" y="19659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Security-sensitive changes → Always + human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1005840" y="228600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Community PRs → Always + maintainer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1005840" y="260604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Sprint completion → Batch review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1005840" y="29260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Quarterly schedule → Full repo audit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6309360" y="1188720"/>
            <a:ext cx="5120640" cy="2286000"/>
          </a:xfrm>
          <a:prstGeom prst="roundRect">
            <a:avLst>
              <a:gd name="adj" fmla="val 4000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583680" y="12801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Severity Classification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6583680" y="16459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🔴 Critical — Security vuln, data loss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6583680" y="19659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🟠 High — Logic error, perf issue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6583680" y="228600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🟡 Medium — Code smell, maintainability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6583680" y="260604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B82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🔵 Low — Style, minor optimization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583680" y="29260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⚪ Info — Suggestion, alternative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731520" y="3749040"/>
            <a:ext cx="9144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Review Process (8 Steps)</a:t>
            </a:r>
            <a:endParaRPr lang="en-US" sz="1400" dirty="0"/>
          </a:p>
        </p:txBody>
      </p:sp>
      <p:sp>
        <p:nvSpPr>
          <p:cNvPr id="19" name="Shape 17"/>
          <p:cNvSpPr/>
          <p:nvPr/>
        </p:nvSpPr>
        <p:spPr>
          <a:xfrm>
            <a:off x="731520" y="4206240"/>
            <a:ext cx="1280160" cy="1097280"/>
          </a:xfrm>
          <a:prstGeom prst="roundRect">
            <a:avLst>
              <a:gd name="adj" fmla="val 8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777240" y="4297680"/>
            <a:ext cx="11887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1️⃣ Identify code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author model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2130552" y="4206240"/>
            <a:ext cx="1280160" cy="1097280"/>
          </a:xfrm>
          <a:prstGeom prst="roundRect">
            <a:avLst>
              <a:gd name="adj" fmla="val 8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2176272" y="4297680"/>
            <a:ext cx="11887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2️⃣ Select opposite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reviewer model</a:t>
            </a:r>
            <a:endParaRPr lang="en-US" sz="900" dirty="0"/>
          </a:p>
        </p:txBody>
      </p:sp>
      <p:sp>
        <p:nvSpPr>
          <p:cNvPr id="23" name="Shape 21"/>
          <p:cNvSpPr/>
          <p:nvPr/>
        </p:nvSpPr>
        <p:spPr>
          <a:xfrm>
            <a:off x="3529584" y="4206240"/>
            <a:ext cx="1280160" cy="1097280"/>
          </a:xfrm>
          <a:prstGeom prst="roundRect">
            <a:avLst>
              <a:gd name="adj" fmla="val 8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3575304" y="4297680"/>
            <a:ext cx="11887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3️⃣ Prepare review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prompt (template)</a:t>
            </a:r>
            <a:endParaRPr lang="en-US" sz="900" dirty="0"/>
          </a:p>
        </p:txBody>
      </p:sp>
      <p:sp>
        <p:nvSpPr>
          <p:cNvPr id="25" name="Shape 23"/>
          <p:cNvSpPr/>
          <p:nvPr/>
        </p:nvSpPr>
        <p:spPr>
          <a:xfrm>
            <a:off x="4928616" y="4206240"/>
            <a:ext cx="1280160" cy="1097280"/>
          </a:xfrm>
          <a:prstGeom prst="roundRect">
            <a:avLst>
              <a:gd name="adj" fmla="val 8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4974336" y="4297680"/>
            <a:ext cx="11887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4️⃣ Feed code in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recommended chunks</a:t>
            </a:r>
            <a:endParaRPr lang="en-US" sz="900" dirty="0"/>
          </a:p>
        </p:txBody>
      </p:sp>
      <p:sp>
        <p:nvSpPr>
          <p:cNvPr id="27" name="Shape 25"/>
          <p:cNvSpPr/>
          <p:nvPr/>
        </p:nvSpPr>
        <p:spPr>
          <a:xfrm>
            <a:off x="6327648" y="4206240"/>
            <a:ext cx="1280160" cy="1097280"/>
          </a:xfrm>
          <a:prstGeom prst="roundRect">
            <a:avLst>
              <a:gd name="adj" fmla="val 8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6373368" y="4297680"/>
            <a:ext cx="11887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5️⃣ Collect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findings</a:t>
            </a:r>
            <a:endParaRPr lang="en-US" sz="900" dirty="0"/>
          </a:p>
        </p:txBody>
      </p:sp>
      <p:sp>
        <p:nvSpPr>
          <p:cNvPr id="29" name="Shape 27"/>
          <p:cNvSpPr/>
          <p:nvPr/>
        </p:nvSpPr>
        <p:spPr>
          <a:xfrm>
            <a:off x="7726680" y="4206240"/>
            <a:ext cx="1280160" cy="1097280"/>
          </a:xfrm>
          <a:prstGeom prst="roundRect">
            <a:avLst>
              <a:gd name="adj" fmla="val 8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7772400" y="4297680"/>
            <a:ext cx="11887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6️⃣ Classify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severity</a:t>
            </a:r>
            <a:endParaRPr lang="en-US" sz="900" dirty="0"/>
          </a:p>
        </p:txBody>
      </p:sp>
      <p:sp>
        <p:nvSpPr>
          <p:cNvPr id="31" name="Shape 29"/>
          <p:cNvSpPr/>
          <p:nvPr/>
        </p:nvSpPr>
        <p:spPr>
          <a:xfrm>
            <a:off x="9125712" y="4206240"/>
            <a:ext cx="1280160" cy="1097280"/>
          </a:xfrm>
          <a:prstGeom prst="roundRect">
            <a:avLst>
              <a:gd name="adj" fmla="val 8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9171432" y="4297680"/>
            <a:ext cx="11887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7️⃣ Human reviews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Critical/High</a:t>
            </a:r>
            <a:endParaRPr lang="en-US" sz="900" dirty="0"/>
          </a:p>
        </p:txBody>
      </p:sp>
      <p:sp>
        <p:nvSpPr>
          <p:cNvPr id="33" name="Shape 31"/>
          <p:cNvSpPr/>
          <p:nvPr/>
        </p:nvSpPr>
        <p:spPr>
          <a:xfrm>
            <a:off x="10524744" y="4206240"/>
            <a:ext cx="1280160" cy="1097280"/>
          </a:xfrm>
          <a:prstGeom prst="roundRect">
            <a:avLst>
              <a:gd name="adj" fmla="val 8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10570464" y="4297680"/>
            <a:ext cx="11887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8️⃣ Create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action items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RF-001b · SOP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STANDARD OPERATING PROCEDURE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731520" y="54864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Ready-to-Use Prompt Templates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188720"/>
            <a:ext cx="5120640" cy="3474720"/>
          </a:xfrm>
          <a:prstGeom prst="roundRect">
            <a:avLst>
              <a:gd name="adj" fmla="val 2632"/>
            </a:avLst>
          </a:prstGeom>
          <a:solidFill>
            <a:srgbClr val="1A2332"/>
          </a:solidFill>
          <a:ln w="12700">
            <a:solidFill>
              <a:srgbClr val="8B5CF6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05840" y="128016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Claude Reviewing GPT Code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005840" y="169164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Focus on issues GPT may overlook: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1005840" y="196596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1005840" y="224028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 Security — injection, auth bypass, data exposure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1005840" y="251460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2. Type Safety — strict TS, implicit any, unsafe casts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1005840" y="278892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3. Edge Cases — null, boundaries, empty arrays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1005840" y="306324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4. Error Handling — all failure paths covered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1005840" y="333756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5. Race Conditions — async/await, concurrent access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1005840" y="361188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1005840" y="388620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Output: Severity | File:Line | Category | Finding | Fix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6309360" y="1188720"/>
            <a:ext cx="5120640" cy="3474720"/>
          </a:xfrm>
          <a:prstGeom prst="roundRect">
            <a:avLst>
              <a:gd name="adj" fmla="val 2632"/>
            </a:avLst>
          </a:prstGeom>
          <a:solidFill>
            <a:srgbClr val="1A2332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583680" y="128016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GPT Reviewing Claude Code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6583680" y="169164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Focus on issues Claude may overlook: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6583680" y="196596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6583680" y="224028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 Performance — algorithm complexity, memory usage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6583680" y="251460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2. API Patterns — real-world quirks, library misuse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6583680" y="278892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3. Database — N+1 queries, missing indexes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6583680" y="306324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4. Bundle/Build — tree-shaking, lazy loading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6583680" y="333756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5. Framework — React patterns, re-renders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6583680" y="361188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6583680" y="388620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Output: Severity | File:Line | Category | Finding | Fix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731520" y="4937760"/>
            <a:ext cx="10698480" cy="731520"/>
          </a:xfrm>
          <a:prstGeom prst="roundRect">
            <a:avLst>
              <a:gd name="adj" fmla="val 12500"/>
            </a:avLst>
          </a:prstGeom>
          <a:solidFill>
            <a:srgbClr val="1A2332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1005840" y="5029200"/>
            <a:ext cx="10149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📋  Context matters: Research shows providing problem descriptions improves accuracy by 12.8%. Always include README, architecture docs, and tsconfig with review requests.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RF-001b · SOP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VK EVALUATION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Veritas Kanban — Model Selection Assessment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188720"/>
            <a:ext cx="5120640" cy="2743200"/>
          </a:xfrm>
          <a:prstGeom prst="roundRect">
            <a:avLst>
              <a:gd name="adj" fmla="val 3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05840" y="12801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VK Has Today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1005840" y="16459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agent field on tasks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1005840" y="1938528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Agent attempt tracking with history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1005840" y="2231136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MCP server for Clawdbot integration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1005840" y="2523744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Comments system for findings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1005840" y="2816352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Activity log for change tracking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1005840" y="329184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PARTIALLY SUFFICIENT</a:t>
            </a:r>
            <a:endParaRPr lang="en-US" sz="900" dirty="0"/>
          </a:p>
        </p:txBody>
      </p:sp>
      <p:sp>
        <p:nvSpPr>
          <p:cNvPr id="12" name="Shape 10"/>
          <p:cNvSpPr/>
          <p:nvPr/>
        </p:nvSpPr>
        <p:spPr>
          <a:xfrm>
            <a:off x="6309360" y="1188720"/>
            <a:ext cx="5120640" cy="2743200"/>
          </a:xfrm>
          <a:prstGeom prst="roundRect">
            <a:avLst>
              <a:gd name="adj" fmla="val 3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583680" y="12801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What's Missing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6583680" y="16459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❌ No reviewerAgent field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6583680" y="1938528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❌ No review status tracking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6583680" y="2231136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❌ No structured findings storage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583680" y="2523744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❌ No auto-trigger for cross-model review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6583680" y="2816352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❌ No findings severity dashboard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6583680" y="329184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ENHANCEMENT NEEDED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731520" y="4206240"/>
            <a:ext cx="10698480" cy="1463040"/>
          </a:xfrm>
          <a:prstGeom prst="roundRect">
            <a:avLst>
              <a:gd name="adj" fmla="val 6250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1005840" y="4297680"/>
            <a:ext cx="914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Proposed MVP Enhancement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1005840" y="4663440"/>
            <a:ext cx="91440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Add reviewerAgent field to task schema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1005840" y="4919472"/>
            <a:ext cx="91440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Add reviewStatus field (pending-review → in-review → reviewed)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1005840" y="5175504"/>
            <a:ext cx="91440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Enhanced comments with type: "review-finding" and severity metadata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1005840" y="5431536"/>
            <a:ext cx="91440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API endpoint: POST /api/tasks/:id/review to trigger cross-model review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RF-001c · Evaluation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DOCUMENTATION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731520" y="54864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Model Swapping — Quick Reference</a:t>
            </a:r>
            <a:endParaRPr lang="en-US" sz="2800" dirty="0"/>
          </a:p>
        </p:txBody>
      </p:sp>
      <p:graphicFrame>
        <p:nvGraphicFramePr>
          <p:cNvPr id="10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188720"/>
          <a:ext cx="10698480" cy="914400"/>
        </p:xfrm>
        <a:graphic>
          <a:graphicData uri="http://schemas.openxmlformats.org/drawingml/2006/table">
            <a:tbl>
              <a:tblPr/>
              <a:tblGrid>
                <a:gridCol w="1188720"/>
                <a:gridCol w="2743200"/>
                <a:gridCol w="3657600"/>
                <a:gridCol w="228600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06B6D4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Alias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233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06B6D4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Model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233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06B6D4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Best For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233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06B6D4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Cost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233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8B5CF6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opus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claude-opus-4-5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Complex reasoning, security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$15/$75 per 1M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8B5CF6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sonnet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claude-sonnet-4-5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Balanced tasks, research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$3/$15 per 1M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10B981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gpt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gpt-5.2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General coding, perf review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~$6/$18 per 1M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10B981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codex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gpt-5.2-codex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Code-optimized, code review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~$6/$18 per 1M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10B981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gpt51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gpt-5.1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Legacy compat, lighter tasks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~$2/$8 per 1M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</a:tr>
            </a:tbl>
          </a:graphicData>
        </a:graphic>
      </p:graphicFrame>
      <p:sp>
        <p:nvSpPr>
          <p:cNvPr id="5" name="Shape 2"/>
          <p:cNvSpPr/>
          <p:nvPr/>
        </p:nvSpPr>
        <p:spPr>
          <a:xfrm>
            <a:off x="731520" y="3840480"/>
            <a:ext cx="5120640" cy="2011680"/>
          </a:xfrm>
          <a:prstGeom prst="roundRect">
            <a:avLst>
              <a:gd name="adj" fmla="val 4545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05840" y="39319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Clawdbot Commands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1005840" y="42976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/model opus — Switch to Opus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1005840" y="4590288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/model codex — Switch to Codex</a:t>
            </a: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1005840" y="4882896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/model default — Reset to config default</a:t>
            </a:r>
            <a:endParaRPr lang="en-US" sz="1000" dirty="0"/>
          </a:p>
        </p:txBody>
      </p:sp>
      <p:sp>
        <p:nvSpPr>
          <p:cNvPr id="10" name="Text 7"/>
          <p:cNvSpPr/>
          <p:nvPr/>
        </p:nvSpPr>
        <p:spPr>
          <a:xfrm>
            <a:off x="1005840" y="5175504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/status — Show current model</a:t>
            </a:r>
            <a:endParaRPr lang="en-US" sz="1000" dirty="0"/>
          </a:p>
        </p:txBody>
      </p:sp>
      <p:sp>
        <p:nvSpPr>
          <p:cNvPr id="11" name="Shape 8"/>
          <p:cNvSpPr/>
          <p:nvPr/>
        </p:nvSpPr>
        <p:spPr>
          <a:xfrm>
            <a:off x="6309360" y="3840480"/>
            <a:ext cx="5120640" cy="2011680"/>
          </a:xfrm>
          <a:prstGeom prst="roundRect">
            <a:avLst>
              <a:gd name="adj" fmla="val 4545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583680" y="39319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Sub-Agent Spawning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6583680" y="42976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sessions_spawn(model: "codex")</a:t>
            </a:r>
            <a:endParaRPr lang="en-US" sz="1000" dirty="0"/>
          </a:p>
        </p:txBody>
      </p:sp>
      <p:sp>
        <p:nvSpPr>
          <p:cNvPr id="14" name="Text 11"/>
          <p:cNvSpPr/>
          <p:nvPr/>
        </p:nvSpPr>
        <p:spPr>
          <a:xfrm>
            <a:off x="6583680" y="4590288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sessions_spawn(model: "opus")</a:t>
            </a:r>
            <a:endParaRPr lang="en-US" sz="1000" dirty="0"/>
          </a:p>
        </p:txBody>
      </p:sp>
      <p:sp>
        <p:nvSpPr>
          <p:cNvPr id="15" name="Text 12"/>
          <p:cNvSpPr/>
          <p:nvPr/>
        </p:nvSpPr>
        <p:spPr>
          <a:xfrm>
            <a:off x="6583680" y="4882896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Model tracked in session metadata</a:t>
            </a:r>
            <a:endParaRPr lang="en-US" sz="1000" dirty="0"/>
          </a:p>
        </p:txBody>
      </p:sp>
      <p:sp>
        <p:nvSpPr>
          <p:cNvPr id="16" name="Text 13"/>
          <p:cNvSpPr/>
          <p:nvPr/>
        </p:nvSpPr>
        <p:spPr>
          <a:xfrm>
            <a:off x="6583680" y="5175504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Results report back to parent</a:t>
            </a:r>
            <a:endParaRPr lang="en-US" sz="1000" dirty="0"/>
          </a:p>
        </p:txBody>
      </p:sp>
      <p:sp>
        <p:nvSpPr>
          <p:cNvPr id="17" name="Text 14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18" name="Text 15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RF-001d · Documentation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Digital Meld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RF-001: Cross-Model Code Review — Phase 1 Research</dc:title>
  <dc:subject>PptxGenJS Presentation</dc:subject>
  <dc:creator>Veritas</dc:creator>
  <cp:lastModifiedBy>Veritas</cp:lastModifiedBy>
  <cp:revision>1</cp:revision>
  <dcterms:created xsi:type="dcterms:W3CDTF">2026-02-02T11:59:08Z</dcterms:created>
  <dcterms:modified xsi:type="dcterms:W3CDTF">2026-02-02T11:59:08Z</dcterms:modified>
</cp:coreProperties>
</file>