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1828800"/>
            <a:ext cx="10058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RF-002: Cross-Model Code Audit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731520" y="292608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Veritas Kanban — Full Codebase Security &amp; Quality Review</a:t>
            </a:r>
            <a:endParaRPr lang="en-US" sz="1800" dirty="0"/>
          </a:p>
        </p:txBody>
      </p:sp>
      <p:sp>
        <p:nvSpPr>
          <p:cNvPr id="4" name="Shape 2"/>
          <p:cNvSpPr/>
          <p:nvPr/>
        </p:nvSpPr>
        <p:spPr>
          <a:xfrm>
            <a:off x="731520" y="3657600"/>
            <a:ext cx="731520" cy="36576"/>
          </a:xfrm>
          <a:prstGeom prst="rect">
            <a:avLst>
              <a:gd name="adj" fmla="val 50000"/>
            </a:avLst>
          </a:prstGeom>
          <a:solidFill>
            <a:srgbClr val="8B5CF6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402336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Auditor: GPT-5.2 Codex</a:t>
            </a:r>
            <a:pPr indent="0" marL="0">
              <a:buNone/>
            </a:pPr>
            <a:r>
              <a:rPr lang="en-US" sz="1000" dirty="0">
                <a:solidFill>
                  <a:srgbClr val="000000"/>
                </a:solidFill>
              </a:rPr>
              <a:t>    </a:t>
            </a:r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Reviewer: Claude Opus 4.5</a:t>
            </a:r>
            <a:pPr indent="0" marL="0">
              <a:buNone/>
            </a:pPr>
            <a:r>
              <a:rPr lang="en-US" sz="1000" dirty="0">
                <a:solidFill>
                  <a:srgbClr val="000000"/>
                </a:solidFill>
              </a:rPr>
              <a:t>    </a:t>
            </a:r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February 2, 2026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9144000" y="6217920"/>
            <a:ext cx="2286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Digital Meld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 Overview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7315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331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7315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Files Audited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34747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4747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55,300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34747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Lines of Code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2179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2179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39</a:t>
            </a:r>
            <a:endParaRPr lang="en-US" sz="3200" dirty="0"/>
          </a:p>
        </p:txBody>
      </p:sp>
      <p:sp>
        <p:nvSpPr>
          <p:cNvPr id="11" name="Text 9"/>
          <p:cNvSpPr/>
          <p:nvPr/>
        </p:nvSpPr>
        <p:spPr>
          <a:xfrm>
            <a:off x="62179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Confirmed Findings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9611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9611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91%</a:t>
            </a:r>
            <a:endParaRPr lang="en-US" sz="3200" dirty="0"/>
          </a:p>
        </p:txBody>
      </p:sp>
      <p:sp>
        <p:nvSpPr>
          <p:cNvPr id="14" name="Text 12"/>
          <p:cNvSpPr/>
          <p:nvPr/>
        </p:nvSpPr>
        <p:spPr>
          <a:xfrm>
            <a:off x="89611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Codex Accuracy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731520" y="256032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Layers Covered</a:t>
            </a:r>
            <a:endParaRPr lang="en-US" sz="1400" dirty="0"/>
          </a:p>
        </p:txBody>
      </p:sp>
      <p:graphicFrame>
        <p:nvGraphicFramePr>
          <p:cNvPr id="3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3017520"/>
          <a:ext cx="5029200" cy="914400"/>
        </p:xfrm>
        <a:graphic>
          <a:graphicData uri="http://schemas.openxmlformats.org/drawingml/2006/table">
            <a:tbl>
              <a:tblPr/>
              <a:tblGrid>
                <a:gridCol w="1463040"/>
                <a:gridCol w="914400"/>
                <a:gridCol w="1097280"/>
                <a:gridCol w="9144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8B5C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Layer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2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8B5C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Files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2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8B5C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Lines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2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8B5C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Findings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1A2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Server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119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24,100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21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Web (React)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182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29,400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15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Shared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1,800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E4E4E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A2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121A"/>
                    </a:solidFill>
                  </a:tcPr>
                </a:tc>
              </a:tr>
            </a:tbl>
          </a:graphicData>
        </a:graphic>
      </p:graphicFrame>
      <p:sp>
        <p:nvSpPr>
          <p:cNvPr id="17" name="Text 14"/>
          <p:cNvSpPr/>
          <p:nvPr/>
        </p:nvSpPr>
        <p:spPr>
          <a:xfrm>
            <a:off x="6400800" y="256032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Methodology</a:t>
            </a:r>
            <a:endParaRPr lang="en-US" sz="1400" dirty="0"/>
          </a:p>
        </p:txBody>
      </p:sp>
      <p:sp>
        <p:nvSpPr>
          <p:cNvPr id="18" name="Text 15"/>
          <p:cNvSpPr/>
          <p:nvPr/>
        </p:nvSpPr>
        <p:spPr>
          <a:xfrm>
            <a:off x="6400800" y="306324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8 parallel Codex audit batches</a:t>
            </a:r>
            <a:endParaRPr lang="en-US" sz="1100" dirty="0"/>
          </a:p>
        </p:txBody>
      </p:sp>
      <p:sp>
        <p:nvSpPr>
          <p:cNvPr id="19" name="Text 16"/>
          <p:cNvSpPr/>
          <p:nvPr/>
        </p:nvSpPr>
        <p:spPr>
          <a:xfrm>
            <a:off x="6400800" y="342900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Opus cross-model review of every finding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6400800" y="379476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RF-001b SOP compliance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6400800" y="416052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~35 minutes total execution</a:t>
            </a:r>
            <a:endParaRPr lang="en-US" sz="1100" dirty="0"/>
          </a:p>
        </p:txBody>
      </p:sp>
      <p:sp>
        <p:nvSpPr>
          <p:cNvPr id="22" name="Text 19"/>
          <p:cNvSpPr/>
          <p:nvPr/>
        </p:nvSpPr>
        <p:spPr>
          <a:xfrm>
            <a:off x="6400800" y="452628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68 test files excluded (separate initiative)</a:t>
            </a:r>
            <a:endParaRPr lang="en-US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Findings by Severity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7315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7240" y="1188720"/>
            <a:ext cx="2377440" cy="36576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3200" dirty="0"/>
          </a:p>
        </p:txBody>
      </p:sp>
      <p:sp>
        <p:nvSpPr>
          <p:cNvPr id="6" name="Text 4"/>
          <p:cNvSpPr/>
          <p:nvPr/>
        </p:nvSpPr>
        <p:spPr>
          <a:xfrm>
            <a:off x="7315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4747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3520440" y="1188720"/>
            <a:ext cx="2377440" cy="36576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9" name="Text 7"/>
          <p:cNvSpPr/>
          <p:nvPr/>
        </p:nvSpPr>
        <p:spPr>
          <a:xfrm>
            <a:off x="34747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</a:t>
            </a:r>
            <a:endParaRPr lang="en-US" sz="3200" dirty="0"/>
          </a:p>
        </p:txBody>
      </p:sp>
      <p:sp>
        <p:nvSpPr>
          <p:cNvPr id="10" name="Text 8"/>
          <p:cNvSpPr/>
          <p:nvPr/>
        </p:nvSpPr>
        <p:spPr>
          <a:xfrm>
            <a:off x="34747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Medium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2179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263640" y="1188720"/>
            <a:ext cx="2377440" cy="36576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13" name="Text 11"/>
          <p:cNvSpPr/>
          <p:nvPr/>
        </p:nvSpPr>
        <p:spPr>
          <a:xfrm>
            <a:off x="62179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19</a:t>
            </a:r>
            <a:endParaRPr lang="en-US" sz="3200" dirty="0"/>
          </a:p>
        </p:txBody>
      </p:sp>
      <p:sp>
        <p:nvSpPr>
          <p:cNvPr id="14" name="Text 12"/>
          <p:cNvSpPr/>
          <p:nvPr/>
        </p:nvSpPr>
        <p:spPr>
          <a:xfrm>
            <a:off x="62179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Low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89611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9006840" y="1188720"/>
            <a:ext cx="2377440" cy="36576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17" name="Text 15"/>
          <p:cNvSpPr/>
          <p:nvPr/>
        </p:nvSpPr>
        <p:spPr>
          <a:xfrm>
            <a:off x="89611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</a:t>
            </a:r>
            <a:endParaRPr lang="en-US" sz="3200" dirty="0"/>
          </a:p>
        </p:txBody>
      </p:sp>
      <p:sp>
        <p:nvSpPr>
          <p:cNvPr id="18" name="Text 16"/>
          <p:cNvSpPr/>
          <p:nvPr/>
        </p:nvSpPr>
        <p:spPr>
          <a:xfrm>
            <a:off x="89611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Critical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731520" y="2560320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By Category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731520" y="310896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State Mgmt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1920240" y="313639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22" name="Shape 20"/>
          <p:cNvSpPr/>
          <p:nvPr/>
        </p:nvSpPr>
        <p:spPr>
          <a:xfrm>
            <a:off x="1920240" y="313639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8B5CF6"/>
          </a:solidFill>
          <a:ln/>
        </p:spPr>
      </p:sp>
      <p:sp>
        <p:nvSpPr>
          <p:cNvPr id="23" name="Text 21"/>
          <p:cNvSpPr/>
          <p:nvPr/>
        </p:nvSpPr>
        <p:spPr>
          <a:xfrm>
            <a:off x="1965960" y="3108960"/>
            <a:ext cx="8961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731520" y="352044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1920240" y="354787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26" name="Shape 24"/>
          <p:cNvSpPr/>
          <p:nvPr/>
        </p:nvSpPr>
        <p:spPr>
          <a:xfrm>
            <a:off x="1920240" y="3547872"/>
            <a:ext cx="6789420" cy="256032"/>
          </a:xfrm>
          <a:prstGeom prst="roundRect">
            <a:avLst>
              <a:gd name="adj" fmla="val 17857"/>
            </a:avLst>
          </a:prstGeom>
          <a:solidFill>
            <a:srgbClr val="EF4444"/>
          </a:solidFill>
          <a:ln/>
        </p:spPr>
      </p:sp>
      <p:sp>
        <p:nvSpPr>
          <p:cNvPr id="27" name="Text 25"/>
          <p:cNvSpPr/>
          <p:nvPr/>
        </p:nvSpPr>
        <p:spPr>
          <a:xfrm>
            <a:off x="1965960" y="3520440"/>
            <a:ext cx="66979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731520" y="393192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Reliability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1920240" y="395935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30" name="Shape 28"/>
          <p:cNvSpPr/>
          <p:nvPr/>
        </p:nvSpPr>
        <p:spPr>
          <a:xfrm>
            <a:off x="1920240" y="3959352"/>
            <a:ext cx="6035040" cy="256032"/>
          </a:xfrm>
          <a:prstGeom prst="roundRect">
            <a:avLst>
              <a:gd name="adj" fmla="val 17857"/>
            </a:avLst>
          </a:prstGeom>
          <a:solidFill>
            <a:srgbClr val="F59E0B"/>
          </a:solidFill>
          <a:ln/>
        </p:spPr>
      </p:sp>
      <p:sp>
        <p:nvSpPr>
          <p:cNvPr id="31" name="Text 29"/>
          <p:cNvSpPr/>
          <p:nvPr/>
        </p:nvSpPr>
        <p:spPr>
          <a:xfrm>
            <a:off x="1965960" y="3931920"/>
            <a:ext cx="5943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731520" y="434340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Performance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1920240" y="437083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34" name="Shape 32"/>
          <p:cNvSpPr/>
          <p:nvPr/>
        </p:nvSpPr>
        <p:spPr>
          <a:xfrm>
            <a:off x="1920240" y="4370832"/>
            <a:ext cx="5280660" cy="256032"/>
          </a:xfrm>
          <a:prstGeom prst="roundRect">
            <a:avLst>
              <a:gd name="adj" fmla="val 17857"/>
            </a:avLst>
          </a:prstGeom>
          <a:solidFill>
            <a:srgbClr val="06B6D4"/>
          </a:solidFill>
          <a:ln/>
        </p:spPr>
      </p:sp>
      <p:sp>
        <p:nvSpPr>
          <p:cNvPr id="35" name="Text 33"/>
          <p:cNvSpPr/>
          <p:nvPr/>
        </p:nvSpPr>
        <p:spPr>
          <a:xfrm>
            <a:off x="1965960" y="4343400"/>
            <a:ext cx="51892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731520" y="475488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Accessibility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1920240" y="478231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38" name="Shape 36"/>
          <p:cNvSpPr/>
          <p:nvPr/>
        </p:nvSpPr>
        <p:spPr>
          <a:xfrm>
            <a:off x="1920240" y="4782312"/>
            <a:ext cx="3771900" cy="256032"/>
          </a:xfrm>
          <a:prstGeom prst="roundRect">
            <a:avLst>
              <a:gd name="adj" fmla="val 17857"/>
            </a:avLst>
          </a:prstGeom>
          <a:solidFill>
            <a:srgbClr val="10B981"/>
          </a:solidFill>
          <a:ln/>
        </p:spPr>
      </p:sp>
      <p:sp>
        <p:nvSpPr>
          <p:cNvPr id="39" name="Text 37"/>
          <p:cNvSpPr/>
          <p:nvPr/>
        </p:nvSpPr>
        <p:spPr>
          <a:xfrm>
            <a:off x="1965960" y="4754880"/>
            <a:ext cx="36804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731520" y="516636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Quality</a:t>
            </a:r>
            <a:endParaRPr lang="en-US" sz="1000" dirty="0"/>
          </a:p>
        </p:txBody>
      </p:sp>
      <p:sp>
        <p:nvSpPr>
          <p:cNvPr id="41" name="Shape 39"/>
          <p:cNvSpPr/>
          <p:nvPr/>
        </p:nvSpPr>
        <p:spPr>
          <a:xfrm>
            <a:off x="1920240" y="519379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42" name="Shape 40"/>
          <p:cNvSpPr/>
          <p:nvPr/>
        </p:nvSpPr>
        <p:spPr>
          <a:xfrm>
            <a:off x="1920240" y="5193792"/>
            <a:ext cx="3017520" cy="256032"/>
          </a:xfrm>
          <a:prstGeom prst="roundRect">
            <a:avLst>
              <a:gd name="adj" fmla="val 17857"/>
            </a:avLst>
          </a:prstGeom>
          <a:solidFill>
            <a:srgbClr val="3B82F6"/>
          </a:solidFill>
          <a:ln/>
        </p:spPr>
      </p:sp>
      <p:sp>
        <p:nvSpPr>
          <p:cNvPr id="43" name="Text 41"/>
          <p:cNvSpPr/>
          <p:nvPr/>
        </p:nvSpPr>
        <p:spPr>
          <a:xfrm>
            <a:off x="1965960" y="5166360"/>
            <a:ext cx="29260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🔴  High Severity — Fix Before Production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731520" y="1188720"/>
            <a:ext cx="10698480" cy="1554480"/>
          </a:xfrm>
          <a:prstGeom prst="roundRect">
            <a:avLst>
              <a:gd name="adj" fmla="val 588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31520" y="1188720"/>
            <a:ext cx="45720" cy="155448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5" name="Text 3"/>
          <p:cNvSpPr/>
          <p:nvPr/>
        </p:nvSpPr>
        <p:spPr>
          <a:xfrm>
            <a:off x="1005840" y="12801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</a:t>
            </a:r>
            <a:pPr indent="0" marL="0">
              <a:buNone/>
            </a:pPr>
            <a:r>
              <a:rPr lang="en-US" sz="1000" dirty="0">
                <a:solidFill>
                  <a:srgbClr val="000000"/>
                </a:solidFill>
              </a:rPr>
              <a:t>   </a:t>
            </a:r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1005840" y="1554480"/>
            <a:ext cx="10058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Path Traversal in Chat &amp; Conflict Services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005840" y="187452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User-supplied IDs (taskId, sessionId, filePath) passed directly to path.join() without sanitization. Crafted IDs with ../ can escape service directories and read/write/delete arbitrary files.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005840" y="2377440"/>
            <a:ext cx="10058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chat-service.ts, conflict-service.ts, clawdbot-agent-service.ts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731520" y="2926080"/>
            <a:ext cx="10698480" cy="1554480"/>
          </a:xfrm>
          <a:prstGeom prst="roundRect">
            <a:avLst>
              <a:gd name="adj" fmla="val 588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731520" y="2926080"/>
            <a:ext cx="45720" cy="155448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11" name="Text 9"/>
          <p:cNvSpPr/>
          <p:nvPr/>
        </p:nvSpPr>
        <p:spPr>
          <a:xfrm>
            <a:off x="1005840" y="30175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</a:t>
            </a:r>
            <a:pPr indent="0" marL="0">
              <a:buNone/>
            </a:pPr>
            <a:r>
              <a:rPr lang="en-US" sz="1000" dirty="0">
                <a:solidFill>
                  <a:srgbClr val="000000"/>
                </a:solidFill>
              </a:rPr>
              <a:t>   </a:t>
            </a:r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1005840" y="3291840"/>
            <a:ext cx="10058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 Bypass via X-Forwarded-For Spoofing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1005840" y="361188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Localhost bypass in auth middleware trusts X-Forwarded-For header unconditionally. Remote attackers can spoof 127.0.0.1 to bypass authentication entirely.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1005840" y="4114800"/>
            <a:ext cx="10058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auth.ts (middleware)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731520" y="4663440"/>
            <a:ext cx="10698480" cy="1554480"/>
          </a:xfrm>
          <a:prstGeom prst="roundRect">
            <a:avLst>
              <a:gd name="adj" fmla="val 588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731520" y="4663440"/>
            <a:ext cx="45720" cy="155448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17" name="Text 15"/>
          <p:cNvSpPr/>
          <p:nvPr/>
        </p:nvSpPr>
        <p:spPr>
          <a:xfrm>
            <a:off x="1005840" y="475488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</a:t>
            </a:r>
            <a:pPr indent="0" marL="0">
              <a:buNone/>
            </a:pPr>
            <a:r>
              <a:rPr lang="en-US" sz="1000" dirty="0">
                <a:solidFill>
                  <a:srgbClr val="000000"/>
                </a:solidFill>
              </a:rPr>
              <a:t>   </a:t>
            </a:r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1005840" y="5029200"/>
            <a:ext cx="10058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API Key Generation Uses Math.random()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1005840" y="534924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Math.random() is not cryptographically secure. Generated API keys are predictable. Fix: crypto.randomBytes(32).toString('base64url')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1005840" y="5852160"/>
            <a:ext cx="10058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auth.ts (middleware)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Systemic Patterns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731520" y="91440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cross-cutting patterns account for 80% of findings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731520" y="1463040"/>
            <a:ext cx="5303520" cy="2011680"/>
          </a:xfrm>
          <a:prstGeom prst="roundRect">
            <a:avLst>
              <a:gd name="adj" fmla="val 4545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31520" y="1463040"/>
            <a:ext cx="45720" cy="2011680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6" name="Text 4"/>
          <p:cNvSpPr/>
          <p:nvPr/>
        </p:nvSpPr>
        <p:spPr>
          <a:xfrm>
            <a:off x="1005840" y="160020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1005840" y="2194560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React State Bugs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005840" y="2560320"/>
            <a:ext cx="4754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Render-time side effects, stale closures, plain objects instead of useRef, optimistic updates without rollback.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6400800" y="1463040"/>
            <a:ext cx="5303520" cy="2011680"/>
          </a:xfrm>
          <a:prstGeom prst="roundRect">
            <a:avLst>
              <a:gd name="adj" fmla="val 4545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400800" y="1463040"/>
            <a:ext cx="45720" cy="2011680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11" name="Text 9"/>
          <p:cNvSpPr/>
          <p:nvPr/>
        </p:nvSpPr>
        <p:spPr>
          <a:xfrm>
            <a:off x="6675120" y="160020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2800" dirty="0"/>
          </a:p>
        </p:txBody>
      </p:sp>
      <p:sp>
        <p:nvSpPr>
          <p:cNvPr id="12" name="Text 10"/>
          <p:cNvSpPr/>
          <p:nvPr/>
        </p:nvSpPr>
        <p:spPr>
          <a:xfrm>
            <a:off x="6675120" y="2194560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Race Conditions (R/M/W)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6675120" y="2560320"/>
            <a:ext cx="4754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withFileLock() exists but only 1 of 6 services uses it. 5 services do unguarded read→modify→write.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731520" y="3840480"/>
            <a:ext cx="5303520" cy="2011680"/>
          </a:xfrm>
          <a:prstGeom prst="roundRect">
            <a:avLst>
              <a:gd name="adj" fmla="val 4545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731520" y="3840480"/>
            <a:ext cx="45720" cy="2011680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16" name="Text 14"/>
          <p:cNvSpPr/>
          <p:nvPr/>
        </p:nvSpPr>
        <p:spPr>
          <a:xfrm>
            <a:off x="1005840" y="397764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800" dirty="0"/>
          </a:p>
        </p:txBody>
      </p:sp>
      <p:sp>
        <p:nvSpPr>
          <p:cNvPr id="17" name="Text 15"/>
          <p:cNvSpPr/>
          <p:nvPr/>
        </p:nvSpPr>
        <p:spPr>
          <a:xfrm>
            <a:off x="1005840" y="4572000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Path Traversal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1005840" y="4937760"/>
            <a:ext cx="4754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Zero input validation on IDs used in file paths across 3 services. One shared helper fixes all.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6400800" y="3840480"/>
            <a:ext cx="5303520" cy="2011680"/>
          </a:xfrm>
          <a:prstGeom prst="roundRect">
            <a:avLst>
              <a:gd name="adj" fmla="val 4545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6400800" y="3840480"/>
            <a:ext cx="45720" cy="2011680"/>
          </a:xfrm>
          <a:prstGeom prst="rect">
            <a:avLst/>
          </a:prstGeom>
          <a:solidFill>
            <a:srgbClr val="8B5CF6"/>
          </a:solidFill>
          <a:ln/>
        </p:spPr>
      </p:sp>
      <p:sp>
        <p:nvSpPr>
          <p:cNvPr id="21" name="Text 19"/>
          <p:cNvSpPr/>
          <p:nvPr/>
        </p:nvSpPr>
        <p:spPr>
          <a:xfrm>
            <a:off x="6675120" y="397764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2800" dirty="0"/>
          </a:p>
        </p:txBody>
      </p:sp>
      <p:sp>
        <p:nvSpPr>
          <p:cNvPr id="22" name="Text 20"/>
          <p:cNvSpPr/>
          <p:nvPr/>
        </p:nvSpPr>
        <p:spPr>
          <a:xfrm>
            <a:off x="6675120" y="4572000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In-Memory Everything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6675120" y="4937760"/>
            <a:ext cx="47548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Pagination loads all records then slices. Telemetry uses gunzipSync (blocks event loop).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Remediation Roadmap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731520" y="1005840"/>
            <a:ext cx="5303520" cy="2560320"/>
          </a:xfrm>
          <a:prstGeom prst="roundRect">
            <a:avLst>
              <a:gd name="adj" fmla="val 3571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7240" y="1005840"/>
            <a:ext cx="5212080" cy="36576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5" name="Text 3"/>
          <p:cNvSpPr/>
          <p:nvPr/>
        </p:nvSpPr>
        <p:spPr>
          <a:xfrm>
            <a:off x="1005840" y="114300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Sprint 1: Security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389120" y="1097280"/>
            <a:ext cx="1371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2.5h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1005840" y="1417320"/>
            <a:ext cx="1828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IMMEDIATE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1005840" y="173736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Path traversal sanitizer (4 findings)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05840" y="201168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crypto.randomBytes() for API keys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05840" y="228600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X-Forwarded-For trust fix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1005840" y="256032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window.open noopener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1005840" y="283464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CSV field escaping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005840" y="3200400"/>
            <a:ext cx="4572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Resolves 9 findings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6400800" y="1005840"/>
            <a:ext cx="5303520" cy="2560320"/>
          </a:xfrm>
          <a:prstGeom prst="roundRect">
            <a:avLst>
              <a:gd name="adj" fmla="val 3571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446520" y="1005840"/>
            <a:ext cx="5212080" cy="36576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6" name="Text 14"/>
          <p:cNvSpPr/>
          <p:nvPr/>
        </p:nvSpPr>
        <p:spPr>
          <a:xfrm>
            <a:off x="6675120" y="114300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Sprint 2: Reliability &amp; State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10058400" y="1097280"/>
            <a:ext cx="1371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3.5h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675120" y="1417320"/>
            <a:ext cx="1828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6675120" y="173736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withFileLock() sweep (5 services)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675120" y="201168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Chat service lock ordering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675120" y="228600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useFeatureSettings useRef fix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675120" y="256032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useDebouncedSave success-only clear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675120" y="283464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3 more React state fixes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6675120" y="3200400"/>
            <a:ext cx="4572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Resolves 12 findings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731520" y="3840480"/>
            <a:ext cx="5303520" cy="2560320"/>
          </a:xfrm>
          <a:prstGeom prst="roundRect">
            <a:avLst>
              <a:gd name="adj" fmla="val 3571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777240" y="3840480"/>
            <a:ext cx="5212080" cy="36576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7" name="Text 25"/>
          <p:cNvSpPr/>
          <p:nvPr/>
        </p:nvSpPr>
        <p:spPr>
          <a:xfrm>
            <a:off x="1005840" y="397764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Sprint 3: Accessibility &amp; Quality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4389120" y="3931920"/>
            <a:ext cx="1371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2h</a:t>
            </a:r>
            <a:endParaRPr lang="en-US" sz="2000" dirty="0"/>
          </a:p>
        </p:txBody>
      </p:sp>
      <p:sp>
        <p:nvSpPr>
          <p:cNvPr id="29" name="Text 27"/>
          <p:cNvSpPr/>
          <p:nvPr/>
        </p:nvSpPr>
        <p:spPr>
          <a:xfrm>
            <a:off x="1005840" y="4251960"/>
            <a:ext cx="1828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MEDIUM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1005840" y="457200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aria-labels on icon buttons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1005840" y="484632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Keyboard support for clickable divs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1005840" y="512064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crypto.randomUUID() for entity IDs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1005840" y="539496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Type/constant alignment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1005840" y="6035040"/>
            <a:ext cx="4572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Resolves 8 findings</a:t>
            </a:r>
            <a:endParaRPr lang="en-US" sz="1000" dirty="0"/>
          </a:p>
        </p:txBody>
      </p:sp>
      <p:sp>
        <p:nvSpPr>
          <p:cNvPr id="35" name="Shape 33"/>
          <p:cNvSpPr/>
          <p:nvPr/>
        </p:nvSpPr>
        <p:spPr>
          <a:xfrm>
            <a:off x="6400800" y="3840480"/>
            <a:ext cx="5303520" cy="2560320"/>
          </a:xfrm>
          <a:prstGeom prst="roundRect">
            <a:avLst>
              <a:gd name="adj" fmla="val 3571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6446520" y="3840480"/>
            <a:ext cx="5212080" cy="36576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37" name="Text 35"/>
          <p:cNvSpPr/>
          <p:nvPr/>
        </p:nvSpPr>
        <p:spPr>
          <a:xfrm>
            <a:off x="6675120" y="3977640"/>
            <a:ext cx="3200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Sprint 4: Performance</a:t>
            </a:r>
            <a:endParaRPr lang="en-US" sz="1300" dirty="0"/>
          </a:p>
        </p:txBody>
      </p:sp>
      <p:sp>
        <p:nvSpPr>
          <p:cNvPr id="38" name="Text 36"/>
          <p:cNvSpPr/>
          <p:nvPr/>
        </p:nvSpPr>
        <p:spPr>
          <a:xfrm>
            <a:off x="10058400" y="3931920"/>
            <a:ext cx="1371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8h</a:t>
            </a:r>
            <a:endParaRPr lang="en-US" sz="2000" dirty="0"/>
          </a:p>
        </p:txBody>
      </p:sp>
      <p:sp>
        <p:nvSpPr>
          <p:cNvPr id="39" name="Text 37"/>
          <p:cNvSpPr/>
          <p:nvPr/>
        </p:nvSpPr>
        <p:spPr>
          <a:xfrm>
            <a:off x="6675120" y="4251960"/>
            <a:ext cx="1828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BACKLOG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6675120" y="457200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Streaming telemetry reads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6675120" y="484632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Storage-layer pagination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6675120" y="512064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Backlog repository index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675120" y="5394960"/>
            <a:ext cx="4754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O(n²) velocity fix</a:t>
            </a:r>
            <a:endParaRPr lang="en-US" sz="1000" dirty="0"/>
          </a:p>
        </p:txBody>
      </p:sp>
      <p:sp>
        <p:nvSpPr>
          <p:cNvPr id="44" name="Text 42"/>
          <p:cNvSpPr/>
          <p:nvPr/>
        </p:nvSpPr>
        <p:spPr>
          <a:xfrm>
            <a:off x="6675120" y="6035040"/>
            <a:ext cx="4572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Resolves 7 findings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Codex Audit Performance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7315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91%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7315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Accuracy Rate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34747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4747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34747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Parallel Batches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2179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2179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~65s</a:t>
            </a:r>
            <a:endParaRPr lang="en-US" sz="3200" dirty="0"/>
          </a:p>
        </p:txBody>
      </p:sp>
      <p:sp>
        <p:nvSpPr>
          <p:cNvPr id="11" name="Text 9"/>
          <p:cNvSpPr/>
          <p:nvPr/>
        </p:nvSpPr>
        <p:spPr>
          <a:xfrm>
            <a:off x="62179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Avg Batch Time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961120" y="1188720"/>
            <a:ext cx="2468880" cy="1097280"/>
          </a:xfrm>
          <a:prstGeom prst="roundRect">
            <a:avLst>
              <a:gd name="adj" fmla="val 8333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961120" y="1353312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35m</a:t>
            </a:r>
            <a:endParaRPr lang="en-US" sz="3200" dirty="0"/>
          </a:p>
        </p:txBody>
      </p:sp>
      <p:sp>
        <p:nvSpPr>
          <p:cNvPr id="14" name="Text 12"/>
          <p:cNvSpPr/>
          <p:nvPr/>
        </p:nvSpPr>
        <p:spPr>
          <a:xfrm>
            <a:off x="8961120" y="1847088"/>
            <a:ext cx="24688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Wall Time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731520" y="256032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Accuracy by Layer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731520" y="301752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Server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1920240" y="304495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18" name="Shape 16"/>
          <p:cNvSpPr/>
          <p:nvPr/>
        </p:nvSpPr>
        <p:spPr>
          <a:xfrm>
            <a:off x="1920240" y="3044952"/>
            <a:ext cx="7604150" cy="256032"/>
          </a:xfrm>
          <a:prstGeom prst="roundRect">
            <a:avLst>
              <a:gd name="adj" fmla="val 17857"/>
            </a:avLst>
          </a:prstGeom>
          <a:solidFill>
            <a:srgbClr val="F59E0B"/>
          </a:solidFill>
          <a:ln/>
        </p:spPr>
      </p:sp>
      <p:sp>
        <p:nvSpPr>
          <p:cNvPr id="19" name="Text 17"/>
          <p:cNvSpPr/>
          <p:nvPr/>
        </p:nvSpPr>
        <p:spPr>
          <a:xfrm>
            <a:off x="1965960" y="3017520"/>
            <a:ext cx="751271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84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731520" y="347472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1920240" y="350215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22" name="Shape 20"/>
          <p:cNvSpPr/>
          <p:nvPr/>
        </p:nvSpPr>
        <p:spPr>
          <a:xfrm>
            <a:off x="1920240" y="350215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0B981"/>
          </a:solidFill>
          <a:ln/>
        </p:spPr>
      </p:sp>
      <p:sp>
        <p:nvSpPr>
          <p:cNvPr id="23" name="Text 21"/>
          <p:cNvSpPr/>
          <p:nvPr/>
        </p:nvSpPr>
        <p:spPr>
          <a:xfrm>
            <a:off x="1965960" y="3474720"/>
            <a:ext cx="8961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731520" y="3931920"/>
            <a:ext cx="1097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Shared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1920240" y="395935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A1A2E"/>
          </a:solidFill>
          <a:ln/>
        </p:spPr>
      </p:sp>
      <p:sp>
        <p:nvSpPr>
          <p:cNvPr id="26" name="Shape 24"/>
          <p:cNvSpPr/>
          <p:nvPr/>
        </p:nvSpPr>
        <p:spPr>
          <a:xfrm>
            <a:off x="1920240" y="3959352"/>
            <a:ext cx="9052560" cy="256032"/>
          </a:xfrm>
          <a:prstGeom prst="roundRect">
            <a:avLst>
              <a:gd name="adj" fmla="val 17857"/>
            </a:avLst>
          </a:prstGeom>
          <a:solidFill>
            <a:srgbClr val="10B981"/>
          </a:solidFill>
          <a:ln/>
        </p:spPr>
      </p:sp>
      <p:sp>
        <p:nvSpPr>
          <p:cNvPr id="27" name="Text 25"/>
          <p:cNvSpPr/>
          <p:nvPr/>
        </p:nvSpPr>
        <p:spPr>
          <a:xfrm>
            <a:off x="1965960" y="3931920"/>
            <a:ext cx="8961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731520" y="466344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4E4E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Observation</a:t>
            </a:r>
            <a:endParaRPr lang="en-US" sz="1400" dirty="0"/>
          </a:p>
        </p:txBody>
      </p:sp>
      <p:sp>
        <p:nvSpPr>
          <p:cNvPr id="29" name="Text 27"/>
          <p:cNvSpPr/>
          <p:nvPr/>
        </p:nvSpPr>
        <p:spPr>
          <a:xfrm>
            <a:off x="731520" y="502920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4 false positives came from one blind spot: Codex couldn't see global auth middleware in index.ts when reviewing isolated route files. Providing bootstrap context would have achieved 100% accuracy.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0A0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1371600"/>
            <a:ext cx="121889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Verdict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1828800" y="2377440"/>
            <a:ext cx="85313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critical vulnerabilities. 4 high-severity issues need immediate attention.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codebase is structurally sound with identifiable, fixable patterns.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914400" y="3657600"/>
            <a:ext cx="2377440" cy="1188720"/>
          </a:xfrm>
          <a:prstGeom prst="roundRect">
            <a:avLst>
              <a:gd name="adj" fmla="val 769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3835908"/>
            <a:ext cx="23774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2.5h</a:t>
            </a:r>
            <a:endParaRPr lang="en-US" sz="3200" dirty="0"/>
          </a:p>
        </p:txBody>
      </p:sp>
      <p:sp>
        <p:nvSpPr>
          <p:cNvPr id="6" name="Text 4"/>
          <p:cNvSpPr/>
          <p:nvPr/>
        </p:nvSpPr>
        <p:spPr>
          <a:xfrm>
            <a:off x="914400" y="4370832"/>
            <a:ext cx="2377440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security issues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657600" y="3657600"/>
            <a:ext cx="2377440" cy="1188720"/>
          </a:xfrm>
          <a:prstGeom prst="roundRect">
            <a:avLst>
              <a:gd name="adj" fmla="val 769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657600" y="3835908"/>
            <a:ext cx="23774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6h</a:t>
            </a:r>
            <a:endParaRPr lang="en-US" sz="3200" dirty="0"/>
          </a:p>
        </p:txBody>
      </p:sp>
      <p:sp>
        <p:nvSpPr>
          <p:cNvPr id="9" name="Text 7"/>
          <p:cNvSpPr/>
          <p:nvPr/>
        </p:nvSpPr>
        <p:spPr>
          <a:xfrm>
            <a:off x="3657600" y="4370832"/>
            <a:ext cx="2377440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 + reliability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400800" y="3657600"/>
            <a:ext cx="2377440" cy="1188720"/>
          </a:xfrm>
          <a:prstGeom prst="roundRect">
            <a:avLst>
              <a:gd name="adj" fmla="val 769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00800" y="3835908"/>
            <a:ext cx="23774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8h</a:t>
            </a:r>
            <a:endParaRPr lang="en-US" sz="3200" dirty="0"/>
          </a:p>
        </p:txBody>
      </p:sp>
      <p:sp>
        <p:nvSpPr>
          <p:cNvPr id="12" name="Text 10"/>
          <p:cNvSpPr/>
          <p:nvPr/>
        </p:nvSpPr>
        <p:spPr>
          <a:xfrm>
            <a:off x="6400800" y="4370832"/>
            <a:ext cx="2377440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everything except perf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9144000" y="3657600"/>
            <a:ext cx="2377440" cy="1188720"/>
          </a:xfrm>
          <a:prstGeom prst="roundRect">
            <a:avLst>
              <a:gd name="adj" fmla="val 7692"/>
            </a:avLst>
          </a:prstGeom>
          <a:solidFill>
            <a:srgbClr val="12121A"/>
          </a:solidFill>
          <a:ln w="12700">
            <a:solidFill>
              <a:srgbClr val="2A2A3E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144000" y="3835908"/>
            <a:ext cx="23774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16h</a:t>
            </a:r>
            <a:endParaRPr lang="en-US" sz="3200" dirty="0"/>
          </a:p>
        </p:txBody>
      </p:sp>
      <p:sp>
        <p:nvSpPr>
          <p:cNvPr id="15" name="Text 13"/>
          <p:cNvSpPr/>
          <p:nvPr/>
        </p:nvSpPr>
        <p:spPr>
          <a:xfrm>
            <a:off x="9144000" y="4370832"/>
            <a:ext cx="2377440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100% of findings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5184648" y="5303520"/>
            <a:ext cx="1828800" cy="36576"/>
          </a:xfrm>
          <a:prstGeom prst="rect">
            <a:avLst>
              <a:gd name="adj" fmla="val 50000"/>
            </a:avLst>
          </a:prstGeom>
          <a:solidFill>
            <a:srgbClr val="8B5CF6"/>
          </a:solidFill>
          <a:ln/>
        </p:spPr>
      </p:sp>
      <p:sp>
        <p:nvSpPr>
          <p:cNvPr id="17" name="Text 15"/>
          <p:cNvSpPr/>
          <p:nvPr/>
        </p:nvSpPr>
        <p:spPr>
          <a:xfrm>
            <a:off x="0" y="5669280"/>
            <a:ext cx="1218895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88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RF-002 Cross-Model Audit · Veritas Kanban · Digital Meld · 2026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Digital Meld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RF-002 Cross-Model Code Audit</dc:title>
  <dc:subject>PptxGenJS Presentation</dc:subject>
  <dc:creator>Veritas</dc:creator>
  <cp:lastModifiedBy>Veritas</cp:lastModifiedBy>
  <cp:revision>1</cp:revision>
  <dcterms:created xsi:type="dcterms:W3CDTF">2026-02-02T11:54:57Z</dcterms:created>
  <dcterms:modified xsi:type="dcterms:W3CDTF">2026-02-02T11:54:57Z</dcterms:modified>
</cp:coreProperties>
</file>